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omments/comment1.xml" ContentType="application/vnd.openxmlformats-officedocument.presentationml.comments+xml"/>
  <Override PartName="/ppt/comments/comment2.xml" ContentType="application/vnd.openxmlformats-officedocument.presentationml.comments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3"/>
  </p:notesMasterIdLst>
  <p:sldIdLst>
    <p:sldId id="283" r:id="rId2"/>
    <p:sldId id="268" r:id="rId3"/>
    <p:sldId id="285" r:id="rId4"/>
    <p:sldId id="286" r:id="rId5"/>
    <p:sldId id="287" r:id="rId6"/>
    <p:sldId id="292" r:id="rId7"/>
    <p:sldId id="288" r:id="rId8"/>
    <p:sldId id="289" r:id="rId9"/>
    <p:sldId id="290" r:id="rId10"/>
    <p:sldId id="291" r:id="rId11"/>
    <p:sldId id="294" r:id="rId12"/>
    <p:sldId id="295" r:id="rId13"/>
    <p:sldId id="298" r:id="rId14"/>
    <p:sldId id="299" r:id="rId15"/>
    <p:sldId id="284" r:id="rId16"/>
    <p:sldId id="300" r:id="rId17"/>
    <p:sldId id="297" r:id="rId18"/>
    <p:sldId id="301" r:id="rId19"/>
    <p:sldId id="304" r:id="rId20"/>
    <p:sldId id="302" r:id="rId21"/>
    <p:sldId id="303" r:id="rId22"/>
  </p:sldIdLst>
  <p:sldSz cx="12192000" cy="6858000"/>
  <p:notesSz cx="6858000" cy="91440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Utente di Microsoft Office" initials="Office" lastIdx="1" clrIdx="0">
    <p:extLst/>
  </p:cmAuthor>
  <p:cmAuthor id="2" name="Utente di Microsoft Office" initials="Office [2]" lastIdx="1" clrIdx="1">
    <p:extLst/>
  </p:cmAuthor>
  <p:cmAuthor id="3" name="Irvin Aloise" initials="IA" lastIdx="6" clrIdx="2">
    <p:extLst>
      <p:ext uri="{19B8F6BF-5375-455C-9EA6-DF929625EA0E}">
        <p15:presenceInfo xmlns:p15="http://schemas.microsoft.com/office/powerpoint/2012/main" userId="d3a0a2b9735fd50c" providerId="Windows Live"/>
      </p:ext>
    </p:extLst>
  </p:cmAuthor>
  <p:cmAuthor id="4" name="Andrea Gigli" initials="AG" lastIdx="22" clrIdx="3">
    <p:extLst>
      <p:ext uri="{19B8F6BF-5375-455C-9EA6-DF929625EA0E}">
        <p15:presenceInfo xmlns:p15="http://schemas.microsoft.com/office/powerpoint/2012/main" userId="3f62b9a7473bee1d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00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9FECA"/>
    <a:srgbClr val="FFFFAF"/>
    <a:srgbClr val="F1FF9F"/>
    <a:srgbClr val="822434"/>
    <a:srgbClr val="006778"/>
    <a:srgbClr val="9F576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83" autoAdjust="0"/>
    <p:restoredTop sz="83245" autoAdjust="0"/>
  </p:normalViewPr>
  <p:slideViewPr>
    <p:cSldViewPr snapToGrid="0">
      <p:cViewPr varScale="1">
        <p:scale>
          <a:sx n="75" d="100"/>
          <a:sy n="75" d="100"/>
        </p:scale>
        <p:origin x="540" y="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commentAuthors" Target="commentAuthor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4" dt="2016-11-09T20:01:48.844" idx="18">
    <p:pos x="722" y="1353"/>
    <p:text>virtual scene!!!</p:text>
    <p:extLst>
      <p:ext uri="{C676402C-5697-4E1C-873F-D02D1690AC5C}">
        <p15:threadingInfo xmlns:p15="http://schemas.microsoft.com/office/powerpoint/2012/main" timeZoneBias="-60"/>
      </p:ext>
    </p:extLst>
  </p:cm>
</p:cmLst>
</file>

<file path=ppt/comments/comment2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4" dt="2016-11-09T23:48:55.505" idx="20">
    <p:pos x="6004" y="2021"/>
    <p:text>stiffness come diffuse specular shininess</p:text>
    <p:extLst>
      <p:ext uri="{C676402C-5697-4E1C-873F-D02D1690AC5C}">
        <p15:threadingInfo xmlns:p15="http://schemas.microsoft.com/office/powerpoint/2012/main" timeZoneBias="-60"/>
      </p:ext>
    </p:extLst>
  </p:cm>
</p:cmLst>
</file>

<file path=ppt/media/image1.jpeg>
</file>

<file path=ppt/media/image10.JP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eg>
</file>

<file path=ppt/media/image19.png>
</file>

<file path=ppt/media/image2.jpeg>
</file>

<file path=ppt/media/image20.png>
</file>

<file path=ppt/media/image21.jpg>
</file>

<file path=ppt/media/image22.png>
</file>

<file path=ppt/media/image23.png>
</file>

<file path=ppt/media/image24.png>
</file>

<file path=ppt/media/image3.jpeg>
</file>

<file path=ppt/media/image4.jpeg>
</file>

<file path=ppt/media/image5.jpeg>
</file>

<file path=ppt/media/image6.jpeg>
</file>

<file path=ppt/media/image7.jpe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8FFCFDC-96F8-4876-ACAE-9C59B90CB121}" type="datetimeFigureOut">
              <a:rPr lang="en-GB" smtClean="0"/>
              <a:t>10/11/2016</a:t>
            </a:fld>
            <a:endParaRPr lang="en-GB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it-IT" smtClean="0"/>
              <a:t>Fare clic per modificare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en-GB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5EFB53D-BAB3-4D94-8DE6-03F403C9C3CA}" type="slidenum">
              <a:rPr lang="en-GB" smtClean="0"/>
              <a:t>‹N›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5917812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5EFB53D-BAB3-4D94-8DE6-03F403C9C3CA}" type="slidenum">
              <a:rPr lang="en-GB" smtClean="0"/>
              <a:t>15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0145068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it-IT" smtClean="0"/>
              <a:t>Fare clic per modificare lo stile del titolo</a:t>
            </a:r>
            <a:endParaRPr lang="it-IT"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it-IT" smtClean="0"/>
              <a:t>Fare clic per modificare lo stile del sottotitolo dello schema</a:t>
            </a:r>
            <a:endParaRPr lang="it-IT"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76B516-D6AE-4005-BCFB-FB6FC7F4DE0B}" type="datetimeFigureOut">
              <a:rPr lang="it-IT" smtClean="0"/>
              <a:t>10/11/2016</a:t>
            </a:fld>
            <a:endParaRPr lang="it-IT" dirty="0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D5C52F-6B47-41BC-A2BE-7738E75B15AC}" type="slidenum">
              <a:rPr lang="it-IT" smtClean="0"/>
              <a:t>‹N›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89557719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mtClean="0"/>
              <a:t>Fare clic per modificare lo stile del titolo</a:t>
            </a:r>
            <a:endParaRPr lang="it-IT"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 smtClean="0"/>
              <a:t>Fare clic per modificare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it-IT"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76B516-D6AE-4005-BCFB-FB6FC7F4DE0B}" type="datetimeFigureOut">
              <a:rPr lang="it-IT" smtClean="0"/>
              <a:t>10/11/2016</a:t>
            </a:fld>
            <a:endParaRPr lang="it-IT" dirty="0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D5C52F-6B47-41BC-A2BE-7738E75B15AC}" type="slidenum">
              <a:rPr lang="it-IT" smtClean="0"/>
              <a:t>‹N›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41457142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it-IT" smtClean="0"/>
              <a:t>Fare clic per modificare lo stile del titolo</a:t>
            </a:r>
            <a:endParaRPr lang="it-IT"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it-IT" smtClean="0"/>
              <a:t>Fare clic per modificare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it-IT"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76B516-D6AE-4005-BCFB-FB6FC7F4DE0B}" type="datetimeFigureOut">
              <a:rPr lang="it-IT" smtClean="0"/>
              <a:t>10/11/2016</a:t>
            </a:fld>
            <a:endParaRPr lang="it-IT" dirty="0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D5C52F-6B47-41BC-A2BE-7738E75B15AC}" type="slidenum">
              <a:rPr lang="it-IT" smtClean="0"/>
              <a:t>‹N›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1690550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mtClean="0"/>
              <a:t>Fare clic per modificare lo stile del titolo</a:t>
            </a:r>
            <a:endParaRPr lang="it-IT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 smtClean="0"/>
              <a:t>Fare clic per modificare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it-IT"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76B516-D6AE-4005-BCFB-FB6FC7F4DE0B}" type="datetimeFigureOut">
              <a:rPr lang="it-IT" smtClean="0"/>
              <a:t>10/11/2016</a:t>
            </a:fld>
            <a:endParaRPr lang="it-IT" dirty="0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D5C52F-6B47-41BC-A2BE-7738E75B15AC}" type="slidenum">
              <a:rPr lang="it-IT" smtClean="0"/>
              <a:t>‹N›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0391476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it-IT" smtClean="0"/>
              <a:t>Fare clic per modificare lo stile del titolo</a:t>
            </a:r>
            <a:endParaRPr lang="it-IT"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 smtClean="0"/>
              <a:t>Fare clic per modificare stili del testo dello schema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76B516-D6AE-4005-BCFB-FB6FC7F4DE0B}" type="datetimeFigureOut">
              <a:rPr lang="it-IT" smtClean="0"/>
              <a:t>10/11/2016</a:t>
            </a:fld>
            <a:endParaRPr lang="it-IT" dirty="0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D5C52F-6B47-41BC-A2BE-7738E75B15AC}" type="slidenum">
              <a:rPr lang="it-IT" smtClean="0"/>
              <a:t>‹N›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1284168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mtClean="0"/>
              <a:t>Fare clic per modificare lo stile del titolo</a:t>
            </a:r>
            <a:endParaRPr lang="it-IT"/>
          </a:p>
        </p:txBody>
      </p:sp>
      <p:sp>
        <p:nvSpPr>
          <p:cNvPr id="3" name="Segnaposto contenuto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it-IT" smtClean="0"/>
              <a:t>Fare clic per modificare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it-IT"/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it-IT" smtClean="0"/>
              <a:t>Fare clic per modificare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it-IT"/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76B516-D6AE-4005-BCFB-FB6FC7F4DE0B}" type="datetimeFigureOut">
              <a:rPr lang="it-IT" smtClean="0"/>
              <a:t>10/11/2016</a:t>
            </a:fld>
            <a:endParaRPr lang="it-IT" dirty="0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D5C52F-6B47-41BC-A2BE-7738E75B15AC}" type="slidenum">
              <a:rPr lang="it-IT" smtClean="0"/>
              <a:t>‹N›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42560003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it-IT" smtClean="0"/>
              <a:t>Fare clic per modificare lo stile del titolo</a:t>
            </a:r>
            <a:endParaRPr lang="it-IT"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 smtClean="0"/>
              <a:t>Fare clic per modificare stili del testo dello schema</a:t>
            </a:r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it-IT" smtClean="0"/>
              <a:t>Fare clic per modificare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it-IT"/>
          </a:p>
        </p:txBody>
      </p:sp>
      <p:sp>
        <p:nvSpPr>
          <p:cNvPr id="5" name="Segnaposto testo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 smtClean="0"/>
              <a:t>Fare clic per modificare stili del testo dello schema</a:t>
            </a:r>
          </a:p>
        </p:txBody>
      </p:sp>
      <p:sp>
        <p:nvSpPr>
          <p:cNvPr id="6" name="Segnaposto contenuto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it-IT" smtClean="0"/>
              <a:t>Fare clic per modificare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it-IT"/>
          </a:p>
        </p:txBody>
      </p:sp>
      <p:sp>
        <p:nvSpPr>
          <p:cNvPr id="7" name="Segnaposto dat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76B516-D6AE-4005-BCFB-FB6FC7F4DE0B}" type="datetimeFigureOut">
              <a:rPr lang="it-IT" smtClean="0"/>
              <a:t>10/11/2016</a:t>
            </a:fld>
            <a:endParaRPr lang="it-IT" dirty="0"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9" name="Segnaposto numero diapositiva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D5C52F-6B47-41BC-A2BE-7738E75B15AC}" type="slidenum">
              <a:rPr lang="it-IT" smtClean="0"/>
              <a:t>‹N›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32019951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mtClean="0"/>
              <a:t>Fare clic per modificare lo stile del titolo</a:t>
            </a:r>
            <a:endParaRPr lang="it-IT"/>
          </a:p>
        </p:txBody>
      </p:sp>
      <p:sp>
        <p:nvSpPr>
          <p:cNvPr id="3" name="Segnaposto dat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76B516-D6AE-4005-BCFB-FB6FC7F4DE0B}" type="datetimeFigureOut">
              <a:rPr lang="it-IT" smtClean="0"/>
              <a:t>10/11/2016</a:t>
            </a:fld>
            <a:endParaRPr lang="it-IT" dirty="0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D5C52F-6B47-41BC-A2BE-7738E75B15AC}" type="slidenum">
              <a:rPr lang="it-IT" smtClean="0"/>
              <a:t>‹N›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9260470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76B516-D6AE-4005-BCFB-FB6FC7F4DE0B}" type="datetimeFigureOut">
              <a:rPr lang="it-IT" smtClean="0"/>
              <a:t>10/11/2016</a:t>
            </a:fld>
            <a:endParaRPr lang="it-IT" dirty="0"/>
          </a:p>
        </p:txBody>
      </p:sp>
      <p:sp>
        <p:nvSpPr>
          <p:cNvPr id="3" name="Segnaposto piè di pagina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D5C52F-6B47-41BC-A2BE-7738E75B15AC}" type="slidenum">
              <a:rPr lang="it-IT" smtClean="0"/>
              <a:t>‹N›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3096501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 smtClean="0"/>
              <a:t>Fare clic per modificare lo stile del titolo</a:t>
            </a:r>
            <a:endParaRPr lang="it-IT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 smtClean="0"/>
              <a:t>Fare clic per modificare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it-IT"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 smtClean="0"/>
              <a:t>Fare clic per modificare stili del testo dello schema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76B516-D6AE-4005-BCFB-FB6FC7F4DE0B}" type="datetimeFigureOut">
              <a:rPr lang="it-IT" smtClean="0"/>
              <a:t>10/11/2016</a:t>
            </a:fld>
            <a:endParaRPr lang="it-IT" dirty="0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D5C52F-6B47-41BC-A2BE-7738E75B15AC}" type="slidenum">
              <a:rPr lang="it-IT" smtClean="0"/>
              <a:t>‹N›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8743485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 smtClean="0"/>
              <a:t>Fare clic per modificare lo stile del titolo</a:t>
            </a:r>
            <a:endParaRPr lang="it-IT"/>
          </a:p>
        </p:txBody>
      </p:sp>
      <p:sp>
        <p:nvSpPr>
          <p:cNvPr id="3" name="Segnaposto immagine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it-IT" dirty="0"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 smtClean="0"/>
              <a:t>Fare clic per modificare stili del testo dello schema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76B516-D6AE-4005-BCFB-FB6FC7F4DE0B}" type="datetimeFigureOut">
              <a:rPr lang="it-IT" smtClean="0"/>
              <a:t>10/11/2016</a:t>
            </a:fld>
            <a:endParaRPr lang="it-IT" dirty="0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D5C52F-6B47-41BC-A2BE-7738E75B15AC}" type="slidenum">
              <a:rPr lang="it-IT" smtClean="0"/>
              <a:t>‹N›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2870322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 smtClean="0"/>
              <a:t>Fare clic per modificare lo stile del titolo</a:t>
            </a:r>
            <a:endParaRPr lang="it-IT"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 smtClean="0"/>
              <a:t>Fare clic per modificare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it-IT"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676B516-D6AE-4005-BCFB-FB6FC7F4DE0B}" type="datetimeFigureOut">
              <a:rPr lang="it-IT" smtClean="0"/>
              <a:t>10/11/2016</a:t>
            </a:fld>
            <a:endParaRPr lang="it-IT" dirty="0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it-IT" dirty="0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ED5C52F-6B47-41BC-A2BE-7738E75B15AC}" type="slidenum">
              <a:rPr lang="it-IT" smtClean="0"/>
              <a:t>‹N›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5981790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comments" Target="../comments/commen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4.png"/><Relationship Id="rId4" Type="http://schemas.openxmlformats.org/officeDocument/2006/relationships/image" Target="../media/image3.jpe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3dsystems.teamplatform.com/pages/102774?t=r4nk8zvqwa91" TargetMode="Externa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www.chai3d.org/download/releases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jpeg"/><Relationship Id="rId5" Type="http://schemas.openxmlformats.org/officeDocument/2006/relationships/image" Target="../media/image5.jpeg"/><Relationship Id="rId4" Type="http://schemas.openxmlformats.org/officeDocument/2006/relationships/image" Target="../media/image4.jpe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3.jpe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comments" Target="../comments/comment1.xml"/><Relationship Id="rId3" Type="http://schemas.openxmlformats.org/officeDocument/2006/relationships/image" Target="../media/image3.jpeg"/><Relationship Id="rId7" Type="http://schemas.openxmlformats.org/officeDocument/2006/relationships/hyperlink" Target="misc/example_programs/hapticMaterials.exe" TargetMode="Externa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7" Type="http://schemas.openxmlformats.org/officeDocument/2006/relationships/hyperlink" Target="misc/example_programs/SimpleRigidBodyDynamics.exe" TargetMode="External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3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5" Type="http://schemas.openxmlformats.org/officeDocument/2006/relationships/hyperlink" Target="misc/example_programs/Constraints.exe" TargetMode="External"/><Relationship Id="rId4" Type="http://schemas.openxmlformats.org/officeDocument/2006/relationships/hyperlink" Target="file:///C:\Users\Istin\Documents\CHAI3D\bin\win-x64\11-effects.exe" TargetMode="Externa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hyperlink" Target="file:///C:\Users\Istin\Documents\CHAI3D\bin\win-x64\14-textures.exe" TargetMode="External"/><Relationship Id="rId13" Type="http://schemas.openxmlformats.org/officeDocument/2006/relationships/hyperlink" Target="file:///C:\Users\Istin\Documents\CHAI3D\bin\win-x64\21-object.exe" TargetMode="External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17.png"/><Relationship Id="rId12" Type="http://schemas.openxmlformats.org/officeDocument/2006/relationships/hyperlink" Target="file:///C:\Users\Istin\Documents\CHAI3D\bin\win-x64\20-map.exe" TargetMode="Externa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16.png"/><Relationship Id="rId11" Type="http://schemas.openxmlformats.org/officeDocument/2006/relationships/hyperlink" Target="file:///C:\Users\Istin\Documents\CHAI3D\bin\win-x64\15-paint.exe" TargetMode="External"/><Relationship Id="rId5" Type="http://schemas.openxmlformats.org/officeDocument/2006/relationships/image" Target="../media/image3.jpeg"/><Relationship Id="rId10" Type="http://schemas.openxmlformats.org/officeDocument/2006/relationships/hyperlink" Target="file:///C:\Users\Istin\Documents\CHAI3D\bin\win-x64\11-effects.exe" TargetMode="External"/><Relationship Id="rId4" Type="http://schemas.openxmlformats.org/officeDocument/2006/relationships/image" Target="../media/image1.jpeg"/><Relationship Id="rId9" Type="http://schemas.openxmlformats.org/officeDocument/2006/relationships/hyperlink" Target="file:///C:\Users\Istin\Documents\CHAI3D\bin\win-x64\09-magnets.exe" TargetMode="External"/><Relationship Id="rId14" Type="http://schemas.openxmlformats.org/officeDocument/2006/relationships/hyperlink" Target="file:///C:\Users\Istin\Documents\CHAI3D\bin\win-x64\28-voxel-basic.exe" TargetMode="Externa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9.png"/><Relationship Id="rId4" Type="http://schemas.openxmlformats.org/officeDocument/2006/relationships/image" Target="../media/image3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1.jpg"/><Relationship Id="rId4" Type="http://schemas.openxmlformats.org/officeDocument/2006/relationships/image" Target="../media/image2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11"/>
          <p:cNvSpPr>
            <a:spLocks noChangeArrowheads="1"/>
          </p:cNvSpPr>
          <p:nvPr/>
        </p:nvSpPr>
        <p:spPr bwMode="auto">
          <a:xfrm>
            <a:off x="0" y="0"/>
            <a:ext cx="12189884" cy="3429000"/>
          </a:xfrm>
          <a:prstGeom prst="rect">
            <a:avLst/>
          </a:prstGeom>
          <a:solidFill>
            <a:srgbClr val="006778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GB" dirty="0"/>
          </a:p>
        </p:txBody>
      </p:sp>
      <p:grpSp>
        <p:nvGrpSpPr>
          <p:cNvPr id="5" name="Group 17"/>
          <p:cNvGrpSpPr>
            <a:grpSpLocks/>
          </p:cNvGrpSpPr>
          <p:nvPr/>
        </p:nvGrpSpPr>
        <p:grpSpPr bwMode="auto">
          <a:xfrm>
            <a:off x="0" y="2759075"/>
            <a:ext cx="12189884" cy="4098925"/>
            <a:chOff x="0" y="1738"/>
            <a:chExt cx="5760" cy="2582"/>
          </a:xfrm>
        </p:grpSpPr>
        <p:pic>
          <p:nvPicPr>
            <p:cNvPr id="6" name="Picture 15" descr="Fondino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2158"/>
              <a:ext cx="5760" cy="216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7" name="Picture 13" descr="logo +marchio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2160"/>
              <a:ext cx="4321" cy="72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8" name="Picture 16" descr="fascia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316" y="1738"/>
              <a:ext cx="4444" cy="42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9" name="Rectangle 3"/>
          <p:cNvSpPr>
            <a:spLocks noGrp="1" noChangeArrowheads="1"/>
          </p:cNvSpPr>
          <p:nvPr>
            <p:ph type="ctrTitle"/>
          </p:nvPr>
        </p:nvSpPr>
        <p:spPr>
          <a:xfrm>
            <a:off x="4709748" y="772795"/>
            <a:ext cx="6645081" cy="1213485"/>
          </a:xfrm>
        </p:spPr>
        <p:txBody>
          <a:bodyPr anchor="t">
            <a:noAutofit/>
          </a:bodyPr>
          <a:lstStyle/>
          <a:p>
            <a:r>
              <a:rPr lang="en-GB" altLang="it-IT" sz="2800" b="1" cap="small" spc="300" dirty="0" smtClean="0">
                <a:solidFill>
                  <a:schemeClr val="bg1"/>
                </a:solidFill>
              </a:rPr>
              <a:t>Introduction to the </a:t>
            </a:r>
            <a:br>
              <a:rPr lang="en-GB" altLang="it-IT" sz="2800" b="1" cap="small" spc="300" dirty="0" smtClean="0">
                <a:solidFill>
                  <a:schemeClr val="bg1"/>
                </a:solidFill>
              </a:rPr>
            </a:br>
            <a:r>
              <a:rPr lang="en-GB" altLang="it-IT" sz="2800" b="1" cap="small" spc="300" dirty="0" err="1" smtClean="0">
                <a:solidFill>
                  <a:schemeClr val="bg1"/>
                </a:solidFill>
              </a:rPr>
              <a:t>Geomagic</a:t>
            </a:r>
            <a:r>
              <a:rPr lang="en-GB" altLang="it-IT" sz="2800" b="1" cap="small" spc="300" dirty="0" smtClean="0">
                <a:solidFill>
                  <a:schemeClr val="bg1"/>
                </a:solidFill>
              </a:rPr>
              <a:t> </a:t>
            </a:r>
            <a:r>
              <a:rPr lang="en-GB" altLang="it-IT" sz="2800" b="1" cap="small" spc="300" dirty="0">
                <a:solidFill>
                  <a:schemeClr val="bg1"/>
                </a:solidFill>
              </a:rPr>
              <a:t>T</a:t>
            </a:r>
            <a:r>
              <a:rPr lang="en-GB" altLang="it-IT" sz="2800" b="1" cap="small" spc="300" dirty="0" smtClean="0">
                <a:solidFill>
                  <a:schemeClr val="bg1"/>
                </a:solidFill>
              </a:rPr>
              <a:t>ouch haptic device </a:t>
            </a:r>
            <a:br>
              <a:rPr lang="en-GB" altLang="it-IT" sz="2800" b="1" cap="small" spc="300" dirty="0" smtClean="0">
                <a:solidFill>
                  <a:schemeClr val="bg1"/>
                </a:solidFill>
              </a:rPr>
            </a:br>
            <a:r>
              <a:rPr lang="en-GB" altLang="it-IT" sz="2800" b="1" cap="small" spc="300" dirty="0" smtClean="0">
                <a:solidFill>
                  <a:schemeClr val="bg1"/>
                </a:solidFill>
              </a:rPr>
              <a:t>and the relative software libraries</a:t>
            </a:r>
            <a:endParaRPr lang="en-GB" altLang="it-IT" sz="2800" b="1" cap="small" spc="300" dirty="0">
              <a:solidFill>
                <a:schemeClr val="bg1"/>
              </a:solidFill>
            </a:endParaRPr>
          </a:p>
        </p:txBody>
      </p:sp>
      <p:sp>
        <p:nvSpPr>
          <p:cNvPr id="11" name="Rectangle 4"/>
          <p:cNvSpPr txBox="1">
            <a:spLocks noChangeArrowheads="1"/>
          </p:cNvSpPr>
          <p:nvPr/>
        </p:nvSpPr>
        <p:spPr bwMode="auto">
          <a:xfrm>
            <a:off x="4709749" y="3425825"/>
            <a:ext cx="6645080" cy="14255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0" indent="0" algn="ctr" rtl="0" fontAlgn="base">
              <a:spcBef>
                <a:spcPct val="20000"/>
              </a:spcBef>
              <a:spcAft>
                <a:spcPct val="0"/>
              </a:spcAft>
              <a:buClr>
                <a:srgbClr val="822433"/>
              </a:buClr>
              <a:buNone/>
              <a:defRPr sz="24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1pPr>
            <a:lvl2pPr marL="457200" indent="0" algn="ctr" rtl="0" fontAlgn="base">
              <a:spcBef>
                <a:spcPct val="20000"/>
              </a:spcBef>
              <a:spcAft>
                <a:spcPct val="0"/>
              </a:spcAft>
              <a:buNone/>
              <a:defRPr sz="20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2pPr>
            <a:lvl3pPr marL="914400" indent="0" algn="ctr" rtl="0" fontAlgn="base">
              <a:spcBef>
                <a:spcPct val="20000"/>
              </a:spcBef>
              <a:spcAft>
                <a:spcPct val="0"/>
              </a:spcAft>
              <a:buNone/>
              <a:defRPr sz="18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3pPr>
            <a:lvl4pPr marL="1371600" indent="0" algn="ctr" rtl="0" fontAlgn="base">
              <a:spcBef>
                <a:spcPct val="20000"/>
              </a:spcBef>
              <a:spcAft>
                <a:spcPct val="0"/>
              </a:spcAft>
              <a:buNone/>
              <a:defRPr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4pPr>
            <a:lvl5pPr marL="1828800" indent="0" algn="ctr" rtl="0" fontAlgn="base">
              <a:spcBef>
                <a:spcPct val="20000"/>
              </a:spcBef>
              <a:spcAft>
                <a:spcPct val="0"/>
              </a:spcAft>
              <a:buNone/>
              <a:defRPr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822433"/>
              </a:buClr>
              <a:buSzTx/>
              <a:buFontTx/>
              <a:buNone/>
              <a:tabLst/>
              <a:defRPr/>
            </a:pPr>
            <a:r>
              <a:rPr kumimoji="0" lang="en-GB" altLang="it-IT" sz="1800" b="1" i="1" u="none" strike="noStrike" kern="1200" cap="none" spc="0" normalizeH="0" baseline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</a:rPr>
              <a:t>Faculty of Information Engineering, Computer Science and Statistics</a:t>
            </a:r>
          </a:p>
          <a:p>
            <a:pPr marL="0" marR="0" lvl="0" indent="0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822433"/>
              </a:buClr>
              <a:buSzTx/>
              <a:buFontTx/>
              <a:buNone/>
              <a:tabLst/>
              <a:defRPr/>
            </a:pPr>
            <a:r>
              <a:rPr kumimoji="0" lang="en-GB" altLang="it-IT" sz="1800" b="1" i="1" u="none" strike="noStrike" kern="1200" cap="none" spc="0" normalizeH="0" baseline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</a:rPr>
              <a:t>M.Sc. </a:t>
            </a:r>
            <a:r>
              <a:rPr lang="en-GB" altLang="it-IT" sz="1800" b="1" i="1" dirty="0" smtClean="0">
                <a:solidFill>
                  <a:srgbClr val="FFFFFF"/>
                </a:solidFill>
                <a:latin typeface="+mj-lt"/>
              </a:rPr>
              <a:t>in Artificial Intelligence and Robotics</a:t>
            </a:r>
          </a:p>
          <a:p>
            <a:pPr marL="0" marR="0" lvl="0" indent="0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822433"/>
              </a:buClr>
              <a:buSzTx/>
              <a:buFontTx/>
              <a:buNone/>
              <a:tabLst/>
              <a:defRPr/>
            </a:pPr>
            <a:r>
              <a:rPr kumimoji="0" lang="en-GB" altLang="it-IT" sz="1800" b="1" i="1" u="none" strike="noStrike" kern="1200" cap="none" spc="0" normalizeH="0" baseline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</a:rPr>
              <a:t>AA</a:t>
            </a:r>
            <a:r>
              <a:rPr kumimoji="0" lang="en-GB" altLang="it-IT" sz="1800" b="1" i="1" u="none" strike="noStrike" kern="1200" cap="none" spc="0" normalizeH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</a:rPr>
              <a:t> 2016-2017</a:t>
            </a:r>
          </a:p>
        </p:txBody>
      </p:sp>
      <p:sp>
        <p:nvSpPr>
          <p:cNvPr id="13" name="Rectangle 4"/>
          <p:cNvSpPr txBox="1">
            <a:spLocks noChangeArrowheads="1"/>
          </p:cNvSpPr>
          <p:nvPr/>
        </p:nvSpPr>
        <p:spPr bwMode="auto">
          <a:xfrm>
            <a:off x="779194" y="5636418"/>
            <a:ext cx="4420603" cy="101004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0" indent="0" algn="ctr" rtl="0" fontAlgn="base">
              <a:spcBef>
                <a:spcPct val="20000"/>
              </a:spcBef>
              <a:spcAft>
                <a:spcPct val="0"/>
              </a:spcAft>
              <a:buClr>
                <a:srgbClr val="822433"/>
              </a:buClr>
              <a:buNone/>
              <a:defRPr sz="24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1pPr>
            <a:lvl2pPr marL="457200" indent="0" algn="ctr" rtl="0" fontAlgn="base">
              <a:spcBef>
                <a:spcPct val="20000"/>
              </a:spcBef>
              <a:spcAft>
                <a:spcPct val="0"/>
              </a:spcAft>
              <a:buNone/>
              <a:defRPr sz="20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2pPr>
            <a:lvl3pPr marL="914400" indent="0" algn="ctr" rtl="0" fontAlgn="base">
              <a:spcBef>
                <a:spcPct val="20000"/>
              </a:spcBef>
              <a:spcAft>
                <a:spcPct val="0"/>
              </a:spcAft>
              <a:buNone/>
              <a:defRPr sz="18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3pPr>
            <a:lvl4pPr marL="1371600" indent="0" algn="ctr" rtl="0" fontAlgn="base">
              <a:spcBef>
                <a:spcPct val="20000"/>
              </a:spcBef>
              <a:spcAft>
                <a:spcPct val="0"/>
              </a:spcAft>
              <a:buNone/>
              <a:defRPr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4pPr>
            <a:lvl5pPr marL="1828800" indent="0" algn="ctr" rtl="0" fontAlgn="base">
              <a:spcBef>
                <a:spcPct val="20000"/>
              </a:spcBef>
              <a:spcAft>
                <a:spcPct val="0"/>
              </a:spcAft>
              <a:buNone/>
              <a:defRPr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l">
              <a:defRPr/>
            </a:pPr>
            <a:r>
              <a:rPr lang="en-GB" sz="1800" cap="small" dirty="0" smtClean="0">
                <a:solidFill>
                  <a:schemeClr val="bg1"/>
                </a:solidFill>
                <a:latin typeface="+mj-lt"/>
              </a:rPr>
              <a:t>Professor:</a:t>
            </a:r>
          </a:p>
          <a:p>
            <a:pPr lvl="0" algn="l">
              <a:defRPr/>
            </a:pPr>
            <a:r>
              <a:rPr kumimoji="0" lang="en-GB" altLang="it-IT" sz="1800" b="0" i="1" u="none" strike="noStrike" kern="1200" cap="none" spc="0" normalizeH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j-lt"/>
              </a:rPr>
              <a:t>Alessandro De Luca</a:t>
            </a:r>
          </a:p>
        </p:txBody>
      </p:sp>
      <p:sp>
        <p:nvSpPr>
          <p:cNvPr id="14" name="Rectangle 4"/>
          <p:cNvSpPr txBox="1">
            <a:spLocks noChangeArrowheads="1"/>
          </p:cNvSpPr>
          <p:nvPr/>
        </p:nvSpPr>
        <p:spPr bwMode="auto">
          <a:xfrm>
            <a:off x="5978991" y="5636418"/>
            <a:ext cx="5375839" cy="101004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0" indent="0" algn="ctr" rtl="0" fontAlgn="base">
              <a:spcBef>
                <a:spcPct val="20000"/>
              </a:spcBef>
              <a:spcAft>
                <a:spcPct val="0"/>
              </a:spcAft>
              <a:buClr>
                <a:srgbClr val="822433"/>
              </a:buClr>
              <a:buNone/>
              <a:defRPr sz="24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1pPr>
            <a:lvl2pPr marL="457200" indent="0" algn="ctr" rtl="0" fontAlgn="base">
              <a:spcBef>
                <a:spcPct val="20000"/>
              </a:spcBef>
              <a:spcAft>
                <a:spcPct val="0"/>
              </a:spcAft>
              <a:buNone/>
              <a:defRPr sz="20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2pPr>
            <a:lvl3pPr marL="914400" indent="0" algn="ctr" rtl="0" fontAlgn="base">
              <a:spcBef>
                <a:spcPct val="20000"/>
              </a:spcBef>
              <a:spcAft>
                <a:spcPct val="0"/>
              </a:spcAft>
              <a:buNone/>
              <a:defRPr sz="18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3pPr>
            <a:lvl4pPr marL="1371600" indent="0" algn="ctr" rtl="0" fontAlgn="base">
              <a:spcBef>
                <a:spcPct val="20000"/>
              </a:spcBef>
              <a:spcAft>
                <a:spcPct val="0"/>
              </a:spcAft>
              <a:buNone/>
              <a:defRPr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4pPr>
            <a:lvl5pPr marL="1828800" indent="0" algn="ctr" rtl="0" fontAlgn="base">
              <a:spcBef>
                <a:spcPct val="20000"/>
              </a:spcBef>
              <a:spcAft>
                <a:spcPct val="0"/>
              </a:spcAft>
              <a:buNone/>
              <a:defRPr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r">
              <a:defRPr/>
            </a:pPr>
            <a:r>
              <a:rPr lang="en-GB" sz="1800" cap="small" dirty="0" smtClean="0">
                <a:solidFill>
                  <a:schemeClr val="bg1"/>
                </a:solidFill>
                <a:latin typeface="+mj-lt"/>
              </a:rPr>
              <a:t>Presenters:</a:t>
            </a:r>
          </a:p>
          <a:p>
            <a:pPr lvl="0" algn="r">
              <a:defRPr/>
            </a:pPr>
            <a:r>
              <a:rPr lang="en-GB" sz="1800" i="1" smtClean="0">
                <a:solidFill>
                  <a:schemeClr val="bg1"/>
                </a:solidFill>
                <a:latin typeface="+mj-lt"/>
              </a:rPr>
              <a:t>Andrea </a:t>
            </a:r>
            <a:r>
              <a:rPr lang="en-GB" sz="1800" i="1" smtClean="0">
                <a:solidFill>
                  <a:schemeClr val="bg1"/>
                </a:solidFill>
                <a:latin typeface="+mj-lt"/>
              </a:rPr>
              <a:t>Gigli, </a:t>
            </a:r>
            <a:r>
              <a:rPr lang="en-GB" sz="1800" i="1" dirty="0" smtClean="0">
                <a:solidFill>
                  <a:schemeClr val="bg1"/>
                </a:solidFill>
                <a:latin typeface="+mj-lt"/>
              </a:rPr>
              <a:t>Irvin </a:t>
            </a:r>
            <a:r>
              <a:rPr lang="en-GB" sz="1800" i="1" dirty="0" err="1" smtClean="0">
                <a:solidFill>
                  <a:schemeClr val="bg1"/>
                </a:solidFill>
                <a:latin typeface="+mj-lt"/>
              </a:rPr>
              <a:t>Aloise</a:t>
            </a:r>
            <a:r>
              <a:rPr lang="en-GB" sz="1800" i="1" dirty="0" smtClean="0">
                <a:solidFill>
                  <a:schemeClr val="bg1"/>
                </a:solidFill>
                <a:latin typeface="+mj-lt"/>
              </a:rPr>
              <a:t>, </a:t>
            </a:r>
            <a:r>
              <a:rPr lang="en-GB" sz="1800" i="1" dirty="0" err="1" smtClean="0">
                <a:solidFill>
                  <a:schemeClr val="bg1"/>
                </a:solidFill>
                <a:latin typeface="+mj-lt"/>
              </a:rPr>
              <a:t>Mirco</a:t>
            </a:r>
            <a:r>
              <a:rPr lang="en-GB" sz="1800" i="1" dirty="0" smtClean="0">
                <a:solidFill>
                  <a:schemeClr val="bg1"/>
                </a:solidFill>
                <a:latin typeface="+mj-lt"/>
              </a:rPr>
              <a:t> </a:t>
            </a:r>
            <a:r>
              <a:rPr lang="en-GB" sz="1800" i="1" dirty="0" err="1" smtClean="0">
                <a:solidFill>
                  <a:schemeClr val="bg1"/>
                </a:solidFill>
                <a:latin typeface="+mj-lt"/>
              </a:rPr>
              <a:t>Colosi</a:t>
            </a:r>
            <a:endParaRPr kumimoji="0" lang="en-GB" altLang="it-IT" sz="1800" b="0" i="1" u="none" strike="noStrike" kern="1200" cap="none" spc="0" normalizeH="0" dirty="0" smtClean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0192414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17"/>
          <p:cNvGrpSpPr>
            <a:grpSpLocks/>
          </p:cNvGrpSpPr>
          <p:nvPr/>
        </p:nvGrpSpPr>
        <p:grpSpPr bwMode="auto">
          <a:xfrm>
            <a:off x="0" y="6045200"/>
            <a:ext cx="12189884" cy="812800"/>
            <a:chOff x="0" y="1738"/>
            <a:chExt cx="5760" cy="2582"/>
          </a:xfrm>
        </p:grpSpPr>
        <p:pic>
          <p:nvPicPr>
            <p:cNvPr id="5" name="Picture 15" descr="Fondino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2643"/>
              <a:ext cx="5760" cy="167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7" name="Picture 16" descr="fascia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316" y="1738"/>
              <a:ext cx="4444" cy="90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2" name="Rectangle 2"/>
          <p:cNvSpPr txBox="1">
            <a:spLocks noChangeArrowheads="1"/>
          </p:cNvSpPr>
          <p:nvPr/>
        </p:nvSpPr>
        <p:spPr bwMode="auto">
          <a:xfrm>
            <a:off x="1116012" y="404813"/>
            <a:ext cx="10009187" cy="5095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 rtl="0" fontAlgn="base">
              <a:spcBef>
                <a:spcPct val="0"/>
              </a:spcBef>
              <a:spcAft>
                <a:spcPct val="0"/>
              </a:spcAft>
              <a:defRPr sz="2400" b="1" kern="1200">
                <a:solidFill>
                  <a:srgbClr val="822433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2pPr>
            <a:lvl3pPr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3pPr>
            <a:lvl4pPr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4pPr>
            <a:lvl5pPr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9pPr>
          </a:lstStyle>
          <a:p>
            <a:pPr marR="0" lvl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  <a:defRPr/>
            </a:pPr>
            <a:r>
              <a:rPr kumimoji="0" lang="en-GB" altLang="it-IT" sz="2800" b="1" i="0" u="none" strike="noStrike" kern="1200" cap="small" spc="0" dirty="0" err="1" smtClean="0">
                <a:ln>
                  <a:noFill/>
                </a:ln>
                <a:solidFill>
                  <a:srgbClr val="822434"/>
                </a:solidFill>
                <a:effectLst/>
                <a:uLnTx/>
                <a:uFillTx/>
              </a:rPr>
              <a:t>OpenHaptics</a:t>
            </a:r>
            <a:r>
              <a:rPr kumimoji="0" lang="en-GB" altLang="it-IT" sz="2800" b="1" i="0" u="none" strike="noStrike" kern="1200" cap="small" spc="0" dirty="0" smtClean="0">
                <a:ln>
                  <a:noFill/>
                </a:ln>
                <a:solidFill>
                  <a:srgbClr val="822434"/>
                </a:solidFill>
                <a:effectLst/>
                <a:uLnTx/>
                <a:uFillTx/>
              </a:rPr>
              <a:t> Toolkit 3.4</a:t>
            </a:r>
            <a:endParaRPr kumimoji="0" lang="en-GB" altLang="it-IT" sz="2800" b="1" i="0" u="none" strike="noStrike" kern="1200" cap="small" spc="0" dirty="0" smtClean="0">
              <a:ln>
                <a:noFill/>
              </a:ln>
              <a:solidFill>
                <a:srgbClr val="822433"/>
              </a:solidFill>
              <a:effectLst/>
              <a:uLnTx/>
              <a:uFillTx/>
            </a:endParaRPr>
          </a:p>
        </p:txBody>
      </p:sp>
      <p:sp>
        <p:nvSpPr>
          <p:cNvPr id="13" name="Rectangle 2"/>
          <p:cNvSpPr txBox="1">
            <a:spLocks noChangeArrowheads="1"/>
          </p:cNvSpPr>
          <p:nvPr/>
        </p:nvSpPr>
        <p:spPr bwMode="auto">
          <a:xfrm>
            <a:off x="1116012" y="1033349"/>
            <a:ext cx="9831389" cy="223236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 rtl="0" fontAlgn="base">
              <a:spcBef>
                <a:spcPct val="0"/>
              </a:spcBef>
              <a:spcAft>
                <a:spcPct val="0"/>
              </a:spcAft>
              <a:defRPr sz="2400" b="1" kern="1200">
                <a:solidFill>
                  <a:srgbClr val="822433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2pPr>
            <a:lvl3pPr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3pPr>
            <a:lvl4pPr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4pPr>
            <a:lvl5pPr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9pPr>
          </a:lstStyle>
          <a:p>
            <a:pPr lvl="0" algn="just">
              <a:defRPr/>
            </a:pPr>
            <a:r>
              <a:rPr lang="en-GB" altLang="it-IT" sz="2000" b="0" dirty="0" smtClean="0">
                <a:solidFill>
                  <a:schemeClr val="tx1"/>
                </a:solidFill>
              </a:rPr>
              <a:t>Proprietary (3DSystems) C++ libraries that allow:</a:t>
            </a:r>
          </a:p>
          <a:p>
            <a:pPr marL="342900" indent="-342900" algn="just">
              <a:buFont typeface="Arial" panose="020B0604020202020204" pitchFamily="34" charset="0"/>
              <a:buChar char="•"/>
              <a:defRPr/>
            </a:pPr>
            <a:r>
              <a:rPr lang="en-GB" altLang="it-IT" sz="2000" b="0" dirty="0" smtClean="0">
                <a:solidFill>
                  <a:schemeClr val="tx1"/>
                </a:solidFill>
              </a:rPr>
              <a:t>Interfacing with all the </a:t>
            </a:r>
            <a:r>
              <a:rPr lang="en-GB" altLang="it-IT" sz="2000" b="0" dirty="0">
                <a:solidFill>
                  <a:schemeClr val="tx1"/>
                </a:solidFill>
              </a:rPr>
              <a:t>haptic </a:t>
            </a:r>
            <a:r>
              <a:rPr lang="en-GB" altLang="it-IT" sz="2000" b="0" dirty="0" smtClean="0">
                <a:solidFill>
                  <a:schemeClr val="tx1"/>
                </a:solidFill>
              </a:rPr>
              <a:t>devices of the Phantom family (by 3DSystems)</a:t>
            </a:r>
          </a:p>
          <a:p>
            <a:pPr marL="342900" indent="-342900" algn="just">
              <a:buFont typeface="Arial" panose="020B0604020202020204" pitchFamily="34" charset="0"/>
              <a:buChar char="•"/>
              <a:defRPr/>
            </a:pPr>
            <a:r>
              <a:rPr lang="en-GB" altLang="it-IT" sz="2000" b="0" dirty="0" smtClean="0">
                <a:solidFill>
                  <a:schemeClr val="tx1"/>
                </a:solidFill>
              </a:rPr>
              <a:t>Development of software for interaction with a virtual environment through the interface</a:t>
            </a:r>
          </a:p>
          <a:p>
            <a:pPr marL="342900" indent="-342900" algn="just">
              <a:buFont typeface="Arial" panose="020B0604020202020204" pitchFamily="34" charset="0"/>
              <a:buChar char="•"/>
              <a:defRPr/>
            </a:pPr>
            <a:r>
              <a:rPr lang="en-GB" altLang="it-IT" sz="2000" b="0" dirty="0" smtClean="0">
                <a:solidFill>
                  <a:schemeClr val="tx1"/>
                </a:solidFill>
              </a:rPr>
              <a:t>Integrated functions for graphic and haptic rendering of the virtual scene</a:t>
            </a:r>
          </a:p>
          <a:p>
            <a:pPr marL="342900" indent="-342900" algn="just">
              <a:buFont typeface="Arial" panose="020B0604020202020204" pitchFamily="34" charset="0"/>
              <a:buChar char="•"/>
              <a:defRPr/>
            </a:pPr>
            <a:endParaRPr lang="en-GB" altLang="it-IT" sz="1200" b="0" dirty="0" smtClean="0">
              <a:solidFill>
                <a:schemeClr val="tx1"/>
              </a:solidFill>
            </a:endParaRPr>
          </a:p>
          <a:p>
            <a:pPr lvl="0" algn="just">
              <a:defRPr/>
            </a:pPr>
            <a:r>
              <a:rPr lang="en-GB" altLang="it-IT" sz="2000" b="0" dirty="0" smtClean="0">
                <a:solidFill>
                  <a:schemeClr val="tx1"/>
                </a:solidFill>
              </a:rPr>
              <a:t>3 groups of API from high-level to low-level: </a:t>
            </a:r>
            <a:r>
              <a:rPr lang="en-GB" altLang="it-IT" sz="2000" b="0" dirty="0" err="1" smtClean="0">
                <a:solidFill>
                  <a:schemeClr val="tx1"/>
                </a:solidFill>
              </a:rPr>
              <a:t>QuickHaptics</a:t>
            </a:r>
            <a:r>
              <a:rPr lang="en-GB" altLang="it-IT" sz="2000" b="0" dirty="0" smtClean="0">
                <a:solidFill>
                  <a:schemeClr val="tx1"/>
                </a:solidFill>
              </a:rPr>
              <a:t>, HLAPI, HDAPI</a:t>
            </a:r>
          </a:p>
        </p:txBody>
      </p:sp>
      <p:sp>
        <p:nvSpPr>
          <p:cNvPr id="14" name="Rectangle 2"/>
          <p:cNvSpPr txBox="1">
            <a:spLocks noChangeArrowheads="1"/>
          </p:cNvSpPr>
          <p:nvPr/>
        </p:nvSpPr>
        <p:spPr bwMode="auto">
          <a:xfrm>
            <a:off x="1116011" y="3057488"/>
            <a:ext cx="10009187" cy="5095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 rtl="0" fontAlgn="base">
              <a:spcBef>
                <a:spcPct val="0"/>
              </a:spcBef>
              <a:spcAft>
                <a:spcPct val="0"/>
              </a:spcAft>
              <a:defRPr sz="2400" b="1" kern="1200">
                <a:solidFill>
                  <a:srgbClr val="822433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2pPr>
            <a:lvl3pPr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3pPr>
            <a:lvl4pPr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4pPr>
            <a:lvl5pPr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9pPr>
          </a:lstStyle>
          <a:p>
            <a:pPr marR="0" lvl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  <a:defRPr/>
            </a:pPr>
            <a:r>
              <a:rPr kumimoji="0" lang="en-GB" altLang="it-IT" sz="2800" b="1" i="0" u="none" strike="noStrike" kern="1200" cap="small" spc="0" dirty="0" smtClean="0">
                <a:ln>
                  <a:noFill/>
                </a:ln>
                <a:solidFill>
                  <a:srgbClr val="822434"/>
                </a:solidFill>
                <a:effectLst/>
                <a:uLnTx/>
                <a:uFillTx/>
              </a:rPr>
              <a:t>Quick </a:t>
            </a:r>
            <a:r>
              <a:rPr kumimoji="0" lang="en-GB" altLang="it-IT" sz="2800" b="1" i="0" u="none" strike="noStrike" kern="1200" cap="small" spc="0" dirty="0" err="1" smtClean="0">
                <a:ln>
                  <a:noFill/>
                </a:ln>
                <a:solidFill>
                  <a:srgbClr val="822434"/>
                </a:solidFill>
                <a:effectLst/>
                <a:uLnTx/>
                <a:uFillTx/>
              </a:rPr>
              <a:t>haptics</a:t>
            </a:r>
            <a:endParaRPr kumimoji="0" lang="en-GB" altLang="it-IT" sz="2800" b="1" i="0" u="none" strike="noStrike" kern="1200" cap="small" spc="0" dirty="0" smtClean="0">
              <a:ln>
                <a:noFill/>
              </a:ln>
              <a:solidFill>
                <a:srgbClr val="822433"/>
              </a:solidFill>
              <a:effectLst/>
              <a:uLnTx/>
              <a:uFillTx/>
            </a:endParaRPr>
          </a:p>
        </p:txBody>
      </p:sp>
      <p:sp>
        <p:nvSpPr>
          <p:cNvPr id="15" name="Rectangle 2"/>
          <p:cNvSpPr txBox="1">
            <a:spLocks noChangeArrowheads="1"/>
          </p:cNvSpPr>
          <p:nvPr/>
        </p:nvSpPr>
        <p:spPr bwMode="auto">
          <a:xfrm>
            <a:off x="1116012" y="3611113"/>
            <a:ext cx="9831389" cy="23484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 rtl="0" fontAlgn="base">
              <a:spcBef>
                <a:spcPct val="0"/>
              </a:spcBef>
              <a:spcAft>
                <a:spcPct val="0"/>
              </a:spcAft>
              <a:defRPr sz="2400" b="1" kern="1200">
                <a:solidFill>
                  <a:srgbClr val="822433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2pPr>
            <a:lvl3pPr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3pPr>
            <a:lvl4pPr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4pPr>
            <a:lvl5pPr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9pPr>
          </a:lstStyle>
          <a:p>
            <a:pPr lvl="0" algn="just">
              <a:defRPr/>
            </a:pPr>
            <a:r>
              <a:rPr lang="en-GB" altLang="it-IT" sz="2000" b="0" dirty="0" smtClean="0">
                <a:solidFill>
                  <a:schemeClr val="tx1"/>
                </a:solidFill>
              </a:rPr>
              <a:t>Briefly: High-level API. Easy to use. User just has to define the shapes using given function. Graphic and haptic rendering managed by </a:t>
            </a:r>
            <a:r>
              <a:rPr lang="en-GB" altLang="it-IT" sz="2000" b="0" dirty="0" err="1" smtClean="0">
                <a:solidFill>
                  <a:schemeClr val="tx1"/>
                </a:solidFill>
              </a:rPr>
              <a:t>OpenHaptics</a:t>
            </a:r>
            <a:r>
              <a:rPr lang="en-GB" altLang="it-IT" sz="2000" b="0" dirty="0" smtClean="0">
                <a:solidFill>
                  <a:schemeClr val="tx1"/>
                </a:solidFill>
              </a:rPr>
              <a:t>.</a:t>
            </a:r>
          </a:p>
          <a:p>
            <a:pPr lvl="0" algn="just">
              <a:defRPr/>
            </a:pPr>
            <a:endParaRPr lang="en-GB" altLang="it-IT" sz="1100" b="0" dirty="0">
              <a:solidFill>
                <a:schemeClr val="tx1"/>
              </a:solidFill>
            </a:endParaRPr>
          </a:p>
          <a:p>
            <a:pPr lvl="0" algn="just">
              <a:defRPr/>
            </a:pPr>
            <a:r>
              <a:rPr lang="en-GB" altLang="it-IT" sz="2000" b="0" dirty="0" smtClean="0">
                <a:solidFill>
                  <a:schemeClr val="tx1"/>
                </a:solidFill>
              </a:rPr>
              <a:t>What you can do with </a:t>
            </a:r>
            <a:r>
              <a:rPr lang="en-GB" altLang="it-IT" sz="2000" b="0" dirty="0" err="1" smtClean="0">
                <a:solidFill>
                  <a:schemeClr val="tx1"/>
                </a:solidFill>
              </a:rPr>
              <a:t>QuickHaptics</a:t>
            </a:r>
            <a:r>
              <a:rPr lang="en-GB" altLang="it-IT" sz="2000" b="0" dirty="0" smtClean="0">
                <a:solidFill>
                  <a:schemeClr val="tx1"/>
                </a:solidFill>
              </a:rPr>
              <a:t>:</a:t>
            </a:r>
          </a:p>
          <a:p>
            <a:pPr marL="342900" lvl="0" indent="-342900" algn="just">
              <a:buFont typeface="Arial" panose="020B0604020202020204" pitchFamily="34" charset="0"/>
              <a:buChar char="•"/>
              <a:defRPr/>
            </a:pPr>
            <a:r>
              <a:rPr lang="en-GB" altLang="it-IT" sz="2000" b="0" dirty="0" smtClean="0">
                <a:solidFill>
                  <a:schemeClr val="tx1"/>
                </a:solidFill>
              </a:rPr>
              <a:t>Create simple shapes</a:t>
            </a:r>
          </a:p>
          <a:p>
            <a:pPr marL="342900" lvl="0" indent="-342900" algn="just">
              <a:buFont typeface="Arial" panose="020B0604020202020204" pitchFamily="34" charset="0"/>
              <a:buChar char="•"/>
              <a:defRPr/>
            </a:pPr>
            <a:r>
              <a:rPr lang="en-GB" altLang="it-IT" sz="2000" b="0" dirty="0" smtClean="0">
                <a:solidFill>
                  <a:schemeClr val="tx1"/>
                </a:solidFill>
              </a:rPr>
              <a:t>Interact with the shapes graphically and </a:t>
            </a:r>
            <a:r>
              <a:rPr lang="en-GB" altLang="it-IT" sz="2000" b="0" dirty="0" err="1" smtClean="0">
                <a:solidFill>
                  <a:schemeClr val="tx1"/>
                </a:solidFill>
              </a:rPr>
              <a:t>haptically</a:t>
            </a:r>
            <a:endParaRPr lang="en-GB" altLang="it-IT" sz="2000" b="0" dirty="0" smtClean="0">
              <a:solidFill>
                <a:schemeClr val="tx1"/>
              </a:solidFill>
            </a:endParaRPr>
          </a:p>
          <a:p>
            <a:pPr marL="342900" lvl="0" indent="-342900" algn="just">
              <a:buFont typeface="Arial" panose="020B0604020202020204" pitchFamily="34" charset="0"/>
              <a:buChar char="•"/>
              <a:defRPr/>
            </a:pPr>
            <a:r>
              <a:rPr lang="en-GB" altLang="it-IT" sz="2000" b="0" dirty="0" smtClean="0">
                <a:solidFill>
                  <a:schemeClr val="tx1"/>
                </a:solidFill>
              </a:rPr>
              <a:t>Use pre-defined force effects</a:t>
            </a:r>
          </a:p>
          <a:p>
            <a:pPr marL="342900" lvl="0" indent="-342900" algn="just">
              <a:buFont typeface="Arial" panose="020B0604020202020204" pitchFamily="34" charset="0"/>
              <a:buChar char="•"/>
              <a:defRPr/>
            </a:pPr>
            <a:r>
              <a:rPr lang="en-GB" altLang="it-IT" sz="2000" b="0" dirty="0" smtClean="0">
                <a:solidFill>
                  <a:schemeClr val="tx1"/>
                </a:solidFill>
              </a:rPr>
              <a:t>Define </a:t>
            </a:r>
            <a:r>
              <a:rPr lang="en-GB" altLang="it-IT" sz="2000" b="0" dirty="0" err="1" smtClean="0">
                <a:solidFill>
                  <a:schemeClr val="tx1"/>
                </a:solidFill>
              </a:rPr>
              <a:t>callbacks</a:t>
            </a:r>
            <a:r>
              <a:rPr lang="en-GB" altLang="it-IT" sz="2000" b="0" dirty="0" smtClean="0">
                <a:solidFill>
                  <a:schemeClr val="tx1"/>
                </a:solidFill>
              </a:rPr>
              <a:t> on contact event</a:t>
            </a:r>
          </a:p>
          <a:p>
            <a:pPr marL="342900" lvl="0" indent="-342900" algn="just">
              <a:buFont typeface="Arial" panose="020B0604020202020204" pitchFamily="34" charset="0"/>
              <a:buChar char="•"/>
              <a:defRPr/>
            </a:pPr>
            <a:endParaRPr lang="en-GB" altLang="it-IT" sz="2000" b="0" dirty="0">
              <a:solidFill>
                <a:schemeClr val="tx1"/>
              </a:solidFill>
            </a:endParaRPr>
          </a:p>
        </p:txBody>
      </p:sp>
      <p:pic>
        <p:nvPicPr>
          <p:cNvPr id="6" name="Immagin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66879" y="165379"/>
            <a:ext cx="4781550" cy="1162050"/>
          </a:xfrm>
          <a:prstGeom prst="rect">
            <a:avLst/>
          </a:prstGeom>
        </p:spPr>
      </p:pic>
      <p:sp>
        <p:nvSpPr>
          <p:cNvPr id="16" name="Segnaposto data 4"/>
          <p:cNvSpPr>
            <a:spLocks noGrp="1"/>
          </p:cNvSpPr>
          <p:nvPr>
            <p:ph type="dt" sz="half" idx="10"/>
          </p:nvPr>
        </p:nvSpPr>
        <p:spPr>
          <a:xfrm>
            <a:off x="8523167" y="6177312"/>
            <a:ext cx="966437" cy="457200"/>
          </a:xfrm>
        </p:spPr>
        <p:txBody>
          <a:bodyPr/>
          <a:lstStyle/>
          <a:p>
            <a:r>
              <a:rPr lang="it-IT" altLang="it-IT" dirty="0" smtClean="0">
                <a:solidFill>
                  <a:schemeClr val="bg1"/>
                </a:solidFill>
                <a:latin typeface="+mj-lt"/>
              </a:rPr>
              <a:t>11/11/2016</a:t>
            </a:r>
            <a:endParaRPr lang="it-IT" altLang="it-IT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7" name="Segnaposto numero diapositiva 6"/>
          <p:cNvSpPr>
            <a:spLocks noGrp="1"/>
          </p:cNvSpPr>
          <p:nvPr>
            <p:ph type="sldNum" sz="quarter" idx="12"/>
          </p:nvPr>
        </p:nvSpPr>
        <p:spPr>
          <a:xfrm>
            <a:off x="9887244" y="6156812"/>
            <a:ext cx="1905000" cy="457200"/>
          </a:xfrm>
        </p:spPr>
        <p:txBody>
          <a:bodyPr/>
          <a:lstStyle/>
          <a:p>
            <a:r>
              <a:rPr lang="it-IT" altLang="it-IT" dirty="0" smtClean="0">
                <a:solidFill>
                  <a:schemeClr val="bg1"/>
                </a:solidFill>
                <a:latin typeface="+mj-lt"/>
              </a:rPr>
              <a:t>Page 10</a:t>
            </a:r>
            <a:endParaRPr lang="it-IT" altLang="it-IT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8" name="Segnaposto piè di pagina 5"/>
          <p:cNvSpPr>
            <a:spLocks noGrp="1"/>
          </p:cNvSpPr>
          <p:nvPr>
            <p:ph type="ftr" sz="quarter" idx="11"/>
          </p:nvPr>
        </p:nvSpPr>
        <p:spPr>
          <a:xfrm>
            <a:off x="2785050" y="6146800"/>
            <a:ext cx="4354500" cy="553984"/>
          </a:xfrm>
        </p:spPr>
        <p:txBody>
          <a:bodyPr/>
          <a:lstStyle/>
          <a:p>
            <a:r>
              <a:rPr lang="en-GB" altLang="it-IT" b="1" cap="small" spc="300" dirty="0">
                <a:solidFill>
                  <a:schemeClr val="bg1"/>
                </a:solidFill>
                <a:latin typeface="+mj-lt"/>
              </a:rPr>
              <a:t>Introduction to the </a:t>
            </a:r>
            <a:br>
              <a:rPr lang="en-GB" altLang="it-IT" b="1" cap="small" spc="300" dirty="0">
                <a:solidFill>
                  <a:schemeClr val="bg1"/>
                </a:solidFill>
                <a:latin typeface="+mj-lt"/>
              </a:rPr>
            </a:br>
            <a:r>
              <a:rPr lang="en-GB" altLang="it-IT" b="1" cap="small" spc="300" dirty="0" err="1">
                <a:solidFill>
                  <a:schemeClr val="bg1"/>
                </a:solidFill>
                <a:latin typeface="+mj-lt"/>
              </a:rPr>
              <a:t>Geomagic</a:t>
            </a:r>
            <a:r>
              <a:rPr lang="en-GB" altLang="it-IT" b="1" cap="small" spc="300" dirty="0">
                <a:solidFill>
                  <a:schemeClr val="bg1"/>
                </a:solidFill>
                <a:latin typeface="+mj-lt"/>
              </a:rPr>
              <a:t> Touch haptic device </a:t>
            </a:r>
            <a:br>
              <a:rPr lang="en-GB" altLang="it-IT" b="1" cap="small" spc="300" dirty="0">
                <a:solidFill>
                  <a:schemeClr val="bg1"/>
                </a:solidFill>
                <a:latin typeface="+mj-lt"/>
              </a:rPr>
            </a:br>
            <a:r>
              <a:rPr lang="en-GB" altLang="it-IT" b="1" cap="small" spc="300" dirty="0">
                <a:solidFill>
                  <a:schemeClr val="bg1"/>
                </a:solidFill>
                <a:latin typeface="+mj-lt"/>
              </a:rPr>
              <a:t>and the relative software libraries</a:t>
            </a:r>
            <a:endParaRPr lang="it-IT" altLang="it-IT" dirty="0">
              <a:solidFill>
                <a:schemeClr val="bg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2377023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17"/>
          <p:cNvGrpSpPr>
            <a:grpSpLocks/>
          </p:cNvGrpSpPr>
          <p:nvPr/>
        </p:nvGrpSpPr>
        <p:grpSpPr bwMode="auto">
          <a:xfrm>
            <a:off x="0" y="6045200"/>
            <a:ext cx="12189884" cy="812800"/>
            <a:chOff x="0" y="1738"/>
            <a:chExt cx="5760" cy="2582"/>
          </a:xfrm>
        </p:grpSpPr>
        <p:pic>
          <p:nvPicPr>
            <p:cNvPr id="5" name="Picture 15" descr="Fondino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2643"/>
              <a:ext cx="5760" cy="167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7" name="Picture 16" descr="fascia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316" y="1738"/>
              <a:ext cx="4444" cy="90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2" name="Rectangle 2"/>
          <p:cNvSpPr txBox="1">
            <a:spLocks noChangeArrowheads="1"/>
          </p:cNvSpPr>
          <p:nvPr/>
        </p:nvSpPr>
        <p:spPr bwMode="auto">
          <a:xfrm>
            <a:off x="1116012" y="404813"/>
            <a:ext cx="10009187" cy="5095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 rtl="0" fontAlgn="base">
              <a:spcBef>
                <a:spcPct val="0"/>
              </a:spcBef>
              <a:spcAft>
                <a:spcPct val="0"/>
              </a:spcAft>
              <a:defRPr sz="2400" b="1" kern="1200">
                <a:solidFill>
                  <a:srgbClr val="822433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2pPr>
            <a:lvl3pPr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3pPr>
            <a:lvl4pPr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4pPr>
            <a:lvl5pPr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9pPr>
          </a:lstStyle>
          <a:p>
            <a:pPr marR="0" lvl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  <a:defRPr/>
            </a:pPr>
            <a:r>
              <a:rPr kumimoji="0" lang="en-GB" altLang="it-IT" sz="2800" b="1" i="0" u="none" strike="noStrike" kern="1200" cap="small" spc="0" dirty="0" smtClean="0">
                <a:ln>
                  <a:noFill/>
                </a:ln>
                <a:solidFill>
                  <a:srgbClr val="822434"/>
                </a:solidFill>
                <a:effectLst/>
                <a:uLnTx/>
                <a:uFillTx/>
              </a:rPr>
              <a:t>Quick </a:t>
            </a:r>
            <a:r>
              <a:rPr kumimoji="0" lang="en-GB" altLang="it-IT" sz="2800" b="1" i="0" u="none" strike="noStrike" kern="1200" cap="small" spc="0" dirty="0" err="1" smtClean="0">
                <a:ln>
                  <a:noFill/>
                </a:ln>
                <a:solidFill>
                  <a:srgbClr val="822434"/>
                </a:solidFill>
                <a:effectLst/>
                <a:uLnTx/>
                <a:uFillTx/>
              </a:rPr>
              <a:t>haptics</a:t>
            </a:r>
            <a:r>
              <a:rPr kumimoji="0" lang="en-GB" altLang="it-IT" sz="2800" b="1" i="0" u="none" strike="noStrike" kern="1200" cap="small" spc="0" dirty="0" smtClean="0">
                <a:ln>
                  <a:noFill/>
                </a:ln>
                <a:solidFill>
                  <a:srgbClr val="822434"/>
                </a:solidFill>
                <a:effectLst/>
                <a:uLnTx/>
                <a:uFillTx/>
              </a:rPr>
              <a:t> (2)</a:t>
            </a:r>
            <a:endParaRPr kumimoji="0" lang="en-GB" altLang="it-IT" sz="2800" b="1" i="0" u="none" strike="noStrike" kern="1200" cap="small" spc="0" dirty="0" smtClean="0">
              <a:ln>
                <a:noFill/>
              </a:ln>
              <a:solidFill>
                <a:srgbClr val="822433"/>
              </a:solidFill>
              <a:effectLst/>
              <a:uLnTx/>
              <a:uFillTx/>
            </a:endParaRPr>
          </a:p>
        </p:txBody>
      </p:sp>
      <p:sp>
        <p:nvSpPr>
          <p:cNvPr id="11" name="Rectangle 2"/>
          <p:cNvSpPr txBox="1">
            <a:spLocks noChangeArrowheads="1"/>
          </p:cNvSpPr>
          <p:nvPr/>
        </p:nvSpPr>
        <p:spPr bwMode="auto">
          <a:xfrm>
            <a:off x="1116012" y="1033347"/>
            <a:ext cx="10009187" cy="473794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 rtl="0" fontAlgn="base">
              <a:spcBef>
                <a:spcPct val="0"/>
              </a:spcBef>
              <a:spcAft>
                <a:spcPct val="0"/>
              </a:spcAft>
              <a:defRPr sz="2400" b="1" kern="1200">
                <a:solidFill>
                  <a:srgbClr val="822433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2pPr>
            <a:lvl3pPr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3pPr>
            <a:lvl4pPr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4pPr>
            <a:lvl5pPr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9pPr>
          </a:lstStyle>
          <a:p>
            <a:pPr lvl="0" algn="just">
              <a:defRPr/>
            </a:pPr>
            <a:r>
              <a:rPr lang="en-GB" altLang="it-IT" sz="2000" b="0" dirty="0" smtClean="0">
                <a:solidFill>
                  <a:schemeClr val="tx1"/>
                </a:solidFill>
              </a:rPr>
              <a:t>What you are required to do:</a:t>
            </a:r>
          </a:p>
          <a:p>
            <a:pPr marL="342900" lvl="0" indent="-342900" algn="just">
              <a:buFont typeface="Arial" panose="020B0604020202020204" pitchFamily="34" charset="0"/>
              <a:buChar char="•"/>
              <a:defRPr/>
            </a:pPr>
            <a:r>
              <a:rPr lang="en-GB" altLang="it-IT" sz="2000" b="0" dirty="0" smtClean="0">
                <a:solidFill>
                  <a:schemeClr val="tx1"/>
                </a:solidFill>
              </a:rPr>
              <a:t>Create a window where to graphically render the scene</a:t>
            </a:r>
          </a:p>
          <a:p>
            <a:pPr marL="342900" lvl="0" indent="-342900" algn="just">
              <a:buFont typeface="Arial" panose="020B0604020202020204" pitchFamily="34" charset="0"/>
              <a:buChar char="•"/>
              <a:defRPr/>
            </a:pPr>
            <a:r>
              <a:rPr lang="en-GB" altLang="it-IT" sz="2000" b="0" dirty="0" smtClean="0">
                <a:solidFill>
                  <a:schemeClr val="tx1"/>
                </a:solidFill>
              </a:rPr>
              <a:t>Define the device space</a:t>
            </a:r>
          </a:p>
          <a:p>
            <a:pPr marL="342900" lvl="0" indent="-342900" algn="just">
              <a:buFont typeface="Arial" panose="020B0604020202020204" pitchFamily="34" charset="0"/>
              <a:buChar char="•"/>
              <a:defRPr/>
            </a:pPr>
            <a:r>
              <a:rPr lang="en-GB" altLang="it-IT" sz="2000" b="0" dirty="0" smtClean="0">
                <a:solidFill>
                  <a:schemeClr val="tx1"/>
                </a:solidFill>
              </a:rPr>
              <a:t>Define the shapes and their properties</a:t>
            </a:r>
          </a:p>
          <a:p>
            <a:pPr marL="342900" lvl="0" indent="-342900" algn="just">
              <a:buFont typeface="Arial" panose="020B0604020202020204" pitchFamily="34" charset="0"/>
              <a:buChar char="•"/>
              <a:defRPr/>
            </a:pPr>
            <a:r>
              <a:rPr lang="en-GB" altLang="it-IT" sz="2000" b="0" dirty="0" smtClean="0">
                <a:solidFill>
                  <a:schemeClr val="tx1"/>
                </a:solidFill>
              </a:rPr>
              <a:t>Define the cursor (collect informations about device and shapes)</a:t>
            </a:r>
          </a:p>
          <a:p>
            <a:pPr marL="342900" lvl="0" indent="-342900" algn="just">
              <a:buFont typeface="Arial" panose="020B0604020202020204" pitchFamily="34" charset="0"/>
              <a:buChar char="•"/>
              <a:defRPr/>
            </a:pPr>
            <a:endParaRPr lang="en-GB" altLang="it-IT" sz="2000" b="0" dirty="0" smtClean="0">
              <a:solidFill>
                <a:schemeClr val="tx1"/>
              </a:solidFill>
            </a:endParaRPr>
          </a:p>
          <a:p>
            <a:pPr lvl="0" algn="just">
              <a:defRPr/>
            </a:pPr>
            <a:r>
              <a:rPr lang="en-GB" altLang="it-IT" sz="2000" b="0" dirty="0" smtClean="0">
                <a:solidFill>
                  <a:schemeClr val="tx1"/>
                </a:solidFill>
              </a:rPr>
              <a:t>What </a:t>
            </a:r>
            <a:r>
              <a:rPr lang="en-GB" altLang="it-IT" sz="2000" b="0" dirty="0" err="1" smtClean="0">
                <a:solidFill>
                  <a:schemeClr val="tx1"/>
                </a:solidFill>
              </a:rPr>
              <a:t>QuickHaptics</a:t>
            </a:r>
            <a:r>
              <a:rPr lang="en-GB" altLang="it-IT" sz="2000" b="0" dirty="0" smtClean="0">
                <a:solidFill>
                  <a:schemeClr val="tx1"/>
                </a:solidFill>
              </a:rPr>
              <a:t> will manage:</a:t>
            </a:r>
          </a:p>
          <a:p>
            <a:pPr marL="342900" lvl="0" indent="-342900" algn="just">
              <a:buFont typeface="Arial" panose="020B0604020202020204" pitchFamily="34" charset="0"/>
              <a:buChar char="•"/>
              <a:defRPr/>
            </a:pPr>
            <a:r>
              <a:rPr lang="en-GB" altLang="it-IT" sz="2000" b="0" dirty="0" smtClean="0">
                <a:solidFill>
                  <a:schemeClr val="tx1"/>
                </a:solidFill>
              </a:rPr>
              <a:t>Insertion of many default parameters</a:t>
            </a:r>
          </a:p>
          <a:p>
            <a:pPr marL="342900" lvl="0" indent="-342900" algn="just">
              <a:buFont typeface="Arial" panose="020B0604020202020204" pitchFamily="34" charset="0"/>
              <a:buChar char="•"/>
              <a:defRPr/>
            </a:pPr>
            <a:r>
              <a:rPr lang="en-GB" altLang="it-IT" sz="2000" b="0" dirty="0" smtClean="0">
                <a:solidFill>
                  <a:schemeClr val="tx1"/>
                </a:solidFill>
              </a:rPr>
              <a:t>Communication with the device</a:t>
            </a:r>
          </a:p>
          <a:p>
            <a:pPr marL="342900" lvl="0" indent="-342900" algn="just">
              <a:buFont typeface="Arial" panose="020B0604020202020204" pitchFamily="34" charset="0"/>
              <a:buChar char="•"/>
              <a:defRPr/>
            </a:pPr>
            <a:r>
              <a:rPr lang="en-GB" altLang="it-IT" sz="2000" b="0" dirty="0" smtClean="0">
                <a:solidFill>
                  <a:schemeClr val="tx1"/>
                </a:solidFill>
              </a:rPr>
              <a:t>Graphic and haptic rendering</a:t>
            </a:r>
          </a:p>
          <a:p>
            <a:pPr marL="342900" lvl="0" indent="-342900" algn="just">
              <a:buFont typeface="Arial" panose="020B0604020202020204" pitchFamily="34" charset="0"/>
              <a:buChar char="•"/>
              <a:defRPr/>
            </a:pPr>
            <a:r>
              <a:rPr lang="en-GB" altLang="it-IT" sz="2000" b="0" dirty="0" smtClean="0">
                <a:solidFill>
                  <a:schemeClr val="tx1"/>
                </a:solidFill>
              </a:rPr>
              <a:t>Collisions </a:t>
            </a:r>
          </a:p>
          <a:p>
            <a:pPr marL="342900" lvl="0" indent="-342900" algn="just">
              <a:buFont typeface="Arial" panose="020B0604020202020204" pitchFamily="34" charset="0"/>
              <a:buChar char="•"/>
              <a:defRPr/>
            </a:pPr>
            <a:r>
              <a:rPr lang="en-GB" altLang="it-IT" sz="2000" b="0" dirty="0" smtClean="0">
                <a:solidFill>
                  <a:schemeClr val="tx1"/>
                </a:solidFill>
              </a:rPr>
              <a:t>Synchronization between graphic rendering loop (30Hz) and haptic rendering loop (1000Hz)</a:t>
            </a:r>
          </a:p>
          <a:p>
            <a:pPr lvl="0" algn="just">
              <a:defRPr/>
            </a:pPr>
            <a:endParaRPr lang="en-GB" altLang="it-IT" sz="2000" b="0" dirty="0" smtClean="0">
              <a:solidFill>
                <a:schemeClr val="tx1"/>
              </a:solidFill>
            </a:endParaRPr>
          </a:p>
          <a:p>
            <a:pPr lvl="0" algn="just">
              <a:defRPr/>
            </a:pPr>
            <a:r>
              <a:rPr lang="en-GB" altLang="it-IT" sz="2000" b="0" dirty="0" smtClean="0">
                <a:solidFill>
                  <a:schemeClr val="tx1"/>
                </a:solidFill>
              </a:rPr>
              <a:t>Disadvantages: API functions are very “closed”, you don’t have access to many informations and cannot perform complex tasks.</a:t>
            </a:r>
          </a:p>
        </p:txBody>
      </p:sp>
      <p:sp>
        <p:nvSpPr>
          <p:cNvPr id="13" name="Segnaposto data 4"/>
          <p:cNvSpPr>
            <a:spLocks noGrp="1"/>
          </p:cNvSpPr>
          <p:nvPr>
            <p:ph type="dt" sz="half" idx="10"/>
          </p:nvPr>
        </p:nvSpPr>
        <p:spPr>
          <a:xfrm>
            <a:off x="8523167" y="6177312"/>
            <a:ext cx="966437" cy="457200"/>
          </a:xfrm>
        </p:spPr>
        <p:txBody>
          <a:bodyPr/>
          <a:lstStyle/>
          <a:p>
            <a:r>
              <a:rPr lang="it-IT" altLang="it-IT" dirty="0" smtClean="0">
                <a:solidFill>
                  <a:schemeClr val="bg1"/>
                </a:solidFill>
                <a:latin typeface="+mj-lt"/>
              </a:rPr>
              <a:t>11/11/2016</a:t>
            </a:r>
            <a:endParaRPr lang="it-IT" altLang="it-IT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4" name="Segnaposto numero diapositiva 6"/>
          <p:cNvSpPr>
            <a:spLocks noGrp="1"/>
          </p:cNvSpPr>
          <p:nvPr>
            <p:ph type="sldNum" sz="quarter" idx="12"/>
          </p:nvPr>
        </p:nvSpPr>
        <p:spPr>
          <a:xfrm>
            <a:off x="9887244" y="6156812"/>
            <a:ext cx="1905000" cy="457200"/>
          </a:xfrm>
        </p:spPr>
        <p:txBody>
          <a:bodyPr/>
          <a:lstStyle/>
          <a:p>
            <a:r>
              <a:rPr lang="it-IT" altLang="it-IT" dirty="0" smtClean="0">
                <a:solidFill>
                  <a:schemeClr val="bg1"/>
                </a:solidFill>
                <a:latin typeface="+mj-lt"/>
              </a:rPr>
              <a:t>Page 11</a:t>
            </a:r>
            <a:endParaRPr lang="it-IT" altLang="it-IT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5" name="Segnaposto piè di pagina 5"/>
          <p:cNvSpPr>
            <a:spLocks noGrp="1"/>
          </p:cNvSpPr>
          <p:nvPr>
            <p:ph type="ftr" sz="quarter" idx="11"/>
          </p:nvPr>
        </p:nvSpPr>
        <p:spPr>
          <a:xfrm>
            <a:off x="2785050" y="6146800"/>
            <a:ext cx="4354500" cy="553984"/>
          </a:xfrm>
        </p:spPr>
        <p:txBody>
          <a:bodyPr/>
          <a:lstStyle/>
          <a:p>
            <a:r>
              <a:rPr lang="en-GB" altLang="it-IT" b="1" cap="small" spc="300" dirty="0">
                <a:solidFill>
                  <a:schemeClr val="bg1"/>
                </a:solidFill>
                <a:latin typeface="+mj-lt"/>
              </a:rPr>
              <a:t>Introduction to the </a:t>
            </a:r>
            <a:br>
              <a:rPr lang="en-GB" altLang="it-IT" b="1" cap="small" spc="300" dirty="0">
                <a:solidFill>
                  <a:schemeClr val="bg1"/>
                </a:solidFill>
                <a:latin typeface="+mj-lt"/>
              </a:rPr>
            </a:br>
            <a:r>
              <a:rPr lang="en-GB" altLang="it-IT" b="1" cap="small" spc="300" dirty="0" err="1">
                <a:solidFill>
                  <a:schemeClr val="bg1"/>
                </a:solidFill>
                <a:latin typeface="+mj-lt"/>
              </a:rPr>
              <a:t>Geomagic</a:t>
            </a:r>
            <a:r>
              <a:rPr lang="en-GB" altLang="it-IT" b="1" cap="small" spc="300" dirty="0">
                <a:solidFill>
                  <a:schemeClr val="bg1"/>
                </a:solidFill>
                <a:latin typeface="+mj-lt"/>
              </a:rPr>
              <a:t> Touch haptic device </a:t>
            </a:r>
            <a:br>
              <a:rPr lang="en-GB" altLang="it-IT" b="1" cap="small" spc="300" dirty="0">
                <a:solidFill>
                  <a:schemeClr val="bg1"/>
                </a:solidFill>
                <a:latin typeface="+mj-lt"/>
              </a:rPr>
            </a:br>
            <a:r>
              <a:rPr lang="en-GB" altLang="it-IT" b="1" cap="small" spc="300" dirty="0">
                <a:solidFill>
                  <a:schemeClr val="bg1"/>
                </a:solidFill>
                <a:latin typeface="+mj-lt"/>
              </a:rPr>
              <a:t>and the relative software libraries</a:t>
            </a:r>
            <a:endParaRPr lang="it-IT" altLang="it-IT" dirty="0">
              <a:solidFill>
                <a:schemeClr val="bg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1621874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17"/>
          <p:cNvGrpSpPr>
            <a:grpSpLocks/>
          </p:cNvGrpSpPr>
          <p:nvPr/>
        </p:nvGrpSpPr>
        <p:grpSpPr bwMode="auto">
          <a:xfrm>
            <a:off x="0" y="6045200"/>
            <a:ext cx="12189884" cy="812800"/>
            <a:chOff x="0" y="1738"/>
            <a:chExt cx="5760" cy="2582"/>
          </a:xfrm>
        </p:grpSpPr>
        <p:pic>
          <p:nvPicPr>
            <p:cNvPr id="5" name="Picture 15" descr="Fondino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2643"/>
              <a:ext cx="5760" cy="167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7" name="Picture 16" descr="fascia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316" y="1738"/>
              <a:ext cx="4444" cy="90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2" name="Rectangle 2"/>
          <p:cNvSpPr txBox="1">
            <a:spLocks noChangeArrowheads="1"/>
          </p:cNvSpPr>
          <p:nvPr/>
        </p:nvSpPr>
        <p:spPr bwMode="auto">
          <a:xfrm>
            <a:off x="1116012" y="404813"/>
            <a:ext cx="10009187" cy="5095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 rtl="0" fontAlgn="base">
              <a:spcBef>
                <a:spcPct val="0"/>
              </a:spcBef>
              <a:spcAft>
                <a:spcPct val="0"/>
              </a:spcAft>
              <a:defRPr sz="2400" b="1" kern="1200">
                <a:solidFill>
                  <a:srgbClr val="822433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2pPr>
            <a:lvl3pPr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3pPr>
            <a:lvl4pPr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4pPr>
            <a:lvl5pPr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9pPr>
          </a:lstStyle>
          <a:p>
            <a:pPr marR="0" lvl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  <a:defRPr/>
            </a:pPr>
            <a:r>
              <a:rPr kumimoji="0" lang="en-GB" altLang="it-IT" sz="2800" b="1" i="0" u="none" strike="noStrike" kern="1200" cap="small" spc="0" dirty="0" smtClean="0">
                <a:ln>
                  <a:noFill/>
                </a:ln>
                <a:solidFill>
                  <a:srgbClr val="822434"/>
                </a:solidFill>
                <a:effectLst/>
                <a:uLnTx/>
                <a:uFillTx/>
              </a:rPr>
              <a:t>HLAPI (Haptic Library API)</a:t>
            </a:r>
            <a:endParaRPr kumimoji="0" lang="en-GB" altLang="it-IT" sz="2800" b="1" i="0" u="none" strike="noStrike" kern="1200" cap="small" spc="0" dirty="0" smtClean="0">
              <a:ln>
                <a:noFill/>
              </a:ln>
              <a:solidFill>
                <a:srgbClr val="822433"/>
              </a:solidFill>
              <a:effectLst/>
              <a:uLnTx/>
              <a:uFillTx/>
            </a:endParaRPr>
          </a:p>
        </p:txBody>
      </p:sp>
      <p:sp>
        <p:nvSpPr>
          <p:cNvPr id="14" name="Rectangle 2"/>
          <p:cNvSpPr txBox="1">
            <a:spLocks noChangeArrowheads="1"/>
          </p:cNvSpPr>
          <p:nvPr/>
        </p:nvSpPr>
        <p:spPr bwMode="auto">
          <a:xfrm>
            <a:off x="1116012" y="1033346"/>
            <a:ext cx="9831389" cy="49204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 rtl="0" fontAlgn="base">
              <a:spcBef>
                <a:spcPct val="0"/>
              </a:spcBef>
              <a:spcAft>
                <a:spcPct val="0"/>
              </a:spcAft>
              <a:defRPr sz="2400" b="1" kern="1200">
                <a:solidFill>
                  <a:srgbClr val="822433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2pPr>
            <a:lvl3pPr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3pPr>
            <a:lvl4pPr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4pPr>
            <a:lvl5pPr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9pPr>
          </a:lstStyle>
          <a:p>
            <a:pPr lvl="0" algn="just">
              <a:defRPr/>
            </a:pPr>
            <a:r>
              <a:rPr lang="en-GB" altLang="it-IT" sz="2000" b="0" dirty="0" smtClean="0">
                <a:solidFill>
                  <a:schemeClr val="tx1"/>
                </a:solidFill>
              </a:rPr>
              <a:t>Briefly: User has to define shapes and graphic rendering using OpenGL formalism. Haptic rendering managed by </a:t>
            </a:r>
            <a:r>
              <a:rPr lang="en-GB" altLang="it-IT" sz="2000" b="0" dirty="0" err="1" smtClean="0">
                <a:solidFill>
                  <a:schemeClr val="tx1"/>
                </a:solidFill>
              </a:rPr>
              <a:t>OpenHaptics</a:t>
            </a:r>
            <a:r>
              <a:rPr lang="en-GB" altLang="it-IT" sz="2000" b="0" dirty="0" smtClean="0">
                <a:solidFill>
                  <a:schemeClr val="tx1"/>
                </a:solidFill>
              </a:rPr>
              <a:t>.</a:t>
            </a:r>
          </a:p>
          <a:p>
            <a:pPr lvl="0" algn="just">
              <a:defRPr/>
            </a:pPr>
            <a:endParaRPr lang="en-GB" altLang="it-IT" sz="1600" b="0" dirty="0">
              <a:solidFill>
                <a:schemeClr val="tx1"/>
              </a:solidFill>
            </a:endParaRPr>
          </a:p>
          <a:p>
            <a:pPr lvl="0" algn="just">
              <a:defRPr/>
            </a:pPr>
            <a:r>
              <a:rPr lang="en-GB" altLang="it-IT" sz="2000" b="0" dirty="0" smtClean="0">
                <a:solidFill>
                  <a:schemeClr val="tx1"/>
                </a:solidFill>
              </a:rPr>
              <a:t>What you can do with HLAPI:</a:t>
            </a:r>
          </a:p>
          <a:p>
            <a:pPr marL="342900" lvl="0" indent="-342900" algn="just">
              <a:buFont typeface="Arial" panose="020B0604020202020204" pitchFamily="34" charset="0"/>
              <a:buChar char="•"/>
              <a:defRPr/>
            </a:pPr>
            <a:r>
              <a:rPr lang="en-GB" altLang="it-IT" sz="2000" b="0" dirty="0" smtClean="0">
                <a:solidFill>
                  <a:schemeClr val="tx1"/>
                </a:solidFill>
              </a:rPr>
              <a:t>Create complex graphic and haptic scene using OpenGL formalism</a:t>
            </a:r>
          </a:p>
          <a:p>
            <a:pPr marL="342900" lvl="0" indent="-342900" algn="just">
              <a:buFont typeface="Arial" panose="020B0604020202020204" pitchFamily="34" charset="0"/>
              <a:buChar char="•"/>
              <a:defRPr/>
            </a:pPr>
            <a:r>
              <a:rPr lang="en-GB" altLang="it-IT" sz="2000" b="0" dirty="0" smtClean="0">
                <a:solidFill>
                  <a:schemeClr val="tx1"/>
                </a:solidFill>
              </a:rPr>
              <a:t>Define custom </a:t>
            </a:r>
            <a:r>
              <a:rPr lang="en-GB" altLang="it-IT" sz="2000" b="0" dirty="0" err="1" smtClean="0">
                <a:solidFill>
                  <a:schemeClr val="tx1"/>
                </a:solidFill>
              </a:rPr>
              <a:t>callbacks</a:t>
            </a:r>
            <a:r>
              <a:rPr lang="en-GB" altLang="it-IT" sz="2000" b="0" dirty="0" smtClean="0">
                <a:solidFill>
                  <a:schemeClr val="tx1"/>
                </a:solidFill>
              </a:rPr>
              <a:t> for a set of events</a:t>
            </a:r>
          </a:p>
          <a:p>
            <a:pPr marL="342900" lvl="0" indent="-342900" algn="just">
              <a:buFont typeface="Arial" panose="020B0604020202020204" pitchFamily="34" charset="0"/>
              <a:buChar char="•"/>
              <a:defRPr/>
            </a:pPr>
            <a:r>
              <a:rPr lang="en-GB" altLang="it-IT" sz="2000" b="0" dirty="0" smtClean="0">
                <a:solidFill>
                  <a:schemeClr val="tx1"/>
                </a:solidFill>
              </a:rPr>
              <a:t>Define constraints (virtual fixtures)</a:t>
            </a:r>
          </a:p>
          <a:p>
            <a:pPr lvl="0" algn="just">
              <a:defRPr/>
            </a:pPr>
            <a:endParaRPr lang="en-GB" altLang="it-IT" sz="1600" b="0" dirty="0" smtClean="0">
              <a:solidFill>
                <a:schemeClr val="tx1"/>
              </a:solidFill>
            </a:endParaRPr>
          </a:p>
          <a:p>
            <a:pPr algn="just">
              <a:defRPr/>
            </a:pPr>
            <a:r>
              <a:rPr lang="en-GB" altLang="it-IT" sz="2000" b="0" dirty="0" smtClean="0">
                <a:solidFill>
                  <a:schemeClr val="tx1"/>
                </a:solidFill>
              </a:rPr>
              <a:t>What </a:t>
            </a:r>
            <a:r>
              <a:rPr lang="en-GB" altLang="it-IT" sz="2000" b="0" dirty="0">
                <a:solidFill>
                  <a:schemeClr val="tx1"/>
                </a:solidFill>
              </a:rPr>
              <a:t>you are required to do:</a:t>
            </a:r>
          </a:p>
          <a:p>
            <a:pPr marL="342900" lvl="0" indent="-342900" algn="just">
              <a:buFont typeface="Arial" panose="020B0604020202020204" pitchFamily="34" charset="0"/>
              <a:buChar char="•"/>
              <a:defRPr/>
            </a:pPr>
            <a:r>
              <a:rPr lang="en-GB" altLang="it-IT" sz="2000" b="0" dirty="0" smtClean="0">
                <a:solidFill>
                  <a:schemeClr val="tx1"/>
                </a:solidFill>
              </a:rPr>
              <a:t>Define shapes using </a:t>
            </a:r>
            <a:r>
              <a:rPr lang="en-GB" altLang="it-IT" sz="2000" b="0" dirty="0" err="1" smtClean="0">
                <a:solidFill>
                  <a:schemeClr val="tx1"/>
                </a:solidFill>
              </a:rPr>
              <a:t>openGL</a:t>
            </a:r>
            <a:r>
              <a:rPr lang="en-GB" altLang="it-IT" sz="2000" b="0" dirty="0" smtClean="0">
                <a:solidFill>
                  <a:schemeClr val="tx1"/>
                </a:solidFill>
              </a:rPr>
              <a:t> formalism (vertices, edges, transformations, material properties). The physical properties are treated as classical </a:t>
            </a:r>
            <a:r>
              <a:rPr lang="en-GB" altLang="it-IT" sz="2000" b="0" dirty="0" err="1" smtClean="0">
                <a:solidFill>
                  <a:schemeClr val="tx1"/>
                </a:solidFill>
              </a:rPr>
              <a:t>OpenGl</a:t>
            </a:r>
            <a:r>
              <a:rPr lang="en-GB" altLang="it-IT" sz="2000" b="0" dirty="0" smtClean="0">
                <a:solidFill>
                  <a:schemeClr val="tx1"/>
                </a:solidFill>
              </a:rPr>
              <a:t> properties</a:t>
            </a:r>
          </a:p>
          <a:p>
            <a:pPr lvl="0" algn="just">
              <a:defRPr/>
            </a:pPr>
            <a:endParaRPr lang="en-GB" altLang="it-IT" sz="1600" b="0" dirty="0" smtClean="0">
              <a:solidFill>
                <a:schemeClr val="tx1"/>
              </a:solidFill>
            </a:endParaRPr>
          </a:p>
          <a:p>
            <a:pPr lvl="0" algn="just">
              <a:defRPr/>
            </a:pPr>
            <a:r>
              <a:rPr lang="en-GB" altLang="it-IT" sz="2000" b="0" dirty="0" smtClean="0">
                <a:solidFill>
                  <a:schemeClr val="tx1"/>
                </a:solidFill>
              </a:rPr>
              <a:t>What HLAPI will manage:</a:t>
            </a:r>
          </a:p>
          <a:p>
            <a:pPr marL="342900" lvl="0" indent="-342900" algn="just">
              <a:buFont typeface="Arial" panose="020B0604020202020204" pitchFamily="34" charset="0"/>
              <a:buChar char="•"/>
              <a:defRPr/>
            </a:pPr>
            <a:r>
              <a:rPr lang="en-GB" altLang="it-IT" sz="2000" b="0" dirty="0" smtClean="0">
                <a:solidFill>
                  <a:schemeClr val="tx1"/>
                </a:solidFill>
              </a:rPr>
              <a:t>HLAPI uses graphic informations to compute collisions and haptic rendering</a:t>
            </a:r>
          </a:p>
          <a:p>
            <a:pPr marL="342900" indent="-342900" algn="just">
              <a:buFont typeface="Arial" panose="020B0604020202020204" pitchFamily="34" charset="0"/>
              <a:buChar char="•"/>
              <a:defRPr/>
            </a:pPr>
            <a:r>
              <a:rPr lang="en-GB" altLang="it-IT" sz="2000" b="0" dirty="0">
                <a:solidFill>
                  <a:schemeClr val="tx1"/>
                </a:solidFill>
              </a:rPr>
              <a:t>Communication with the </a:t>
            </a:r>
            <a:r>
              <a:rPr lang="en-GB" altLang="it-IT" sz="2000" b="0" dirty="0" smtClean="0">
                <a:solidFill>
                  <a:schemeClr val="tx1"/>
                </a:solidFill>
              </a:rPr>
              <a:t>device</a:t>
            </a:r>
          </a:p>
          <a:p>
            <a:pPr marL="342900" lvl="0" indent="-342900" algn="just">
              <a:buFont typeface="Arial" panose="020B0604020202020204" pitchFamily="34" charset="0"/>
              <a:buChar char="•"/>
              <a:defRPr/>
            </a:pPr>
            <a:r>
              <a:rPr lang="en-GB" altLang="it-IT" sz="2000" b="0" dirty="0" smtClean="0">
                <a:solidFill>
                  <a:schemeClr val="tx1"/>
                </a:solidFill>
              </a:rPr>
              <a:t>Synchronization of graphic and haptic rendering</a:t>
            </a:r>
          </a:p>
          <a:p>
            <a:pPr marL="342900" lvl="0" indent="-342900" algn="just">
              <a:buFont typeface="Arial" panose="020B0604020202020204" pitchFamily="34" charset="0"/>
              <a:buChar char="•"/>
              <a:defRPr/>
            </a:pPr>
            <a:endParaRPr lang="en-GB" altLang="it-IT" sz="2000" b="0" dirty="0" smtClean="0">
              <a:solidFill>
                <a:schemeClr val="tx1"/>
              </a:solidFill>
            </a:endParaRPr>
          </a:p>
        </p:txBody>
      </p:sp>
      <p:sp>
        <p:nvSpPr>
          <p:cNvPr id="15" name="Segnaposto data 4"/>
          <p:cNvSpPr>
            <a:spLocks noGrp="1"/>
          </p:cNvSpPr>
          <p:nvPr>
            <p:ph type="dt" sz="half" idx="10"/>
          </p:nvPr>
        </p:nvSpPr>
        <p:spPr>
          <a:xfrm>
            <a:off x="8523167" y="6177312"/>
            <a:ext cx="966437" cy="457200"/>
          </a:xfrm>
        </p:spPr>
        <p:txBody>
          <a:bodyPr/>
          <a:lstStyle/>
          <a:p>
            <a:r>
              <a:rPr lang="it-IT" altLang="it-IT" dirty="0" smtClean="0">
                <a:solidFill>
                  <a:schemeClr val="bg1"/>
                </a:solidFill>
                <a:latin typeface="+mj-lt"/>
              </a:rPr>
              <a:t>11/11/2016</a:t>
            </a:r>
            <a:endParaRPr lang="it-IT" altLang="it-IT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6" name="Segnaposto numero diapositiva 6"/>
          <p:cNvSpPr>
            <a:spLocks noGrp="1"/>
          </p:cNvSpPr>
          <p:nvPr>
            <p:ph type="sldNum" sz="quarter" idx="12"/>
          </p:nvPr>
        </p:nvSpPr>
        <p:spPr>
          <a:xfrm>
            <a:off x="9887244" y="6156812"/>
            <a:ext cx="1905000" cy="457200"/>
          </a:xfrm>
        </p:spPr>
        <p:txBody>
          <a:bodyPr/>
          <a:lstStyle/>
          <a:p>
            <a:r>
              <a:rPr lang="it-IT" altLang="it-IT" dirty="0" smtClean="0">
                <a:solidFill>
                  <a:schemeClr val="bg1"/>
                </a:solidFill>
                <a:latin typeface="+mj-lt"/>
              </a:rPr>
              <a:t>Page 12</a:t>
            </a:r>
            <a:endParaRPr lang="it-IT" altLang="it-IT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7" name="Segnaposto piè di pagina 5"/>
          <p:cNvSpPr>
            <a:spLocks noGrp="1"/>
          </p:cNvSpPr>
          <p:nvPr>
            <p:ph type="ftr" sz="quarter" idx="11"/>
          </p:nvPr>
        </p:nvSpPr>
        <p:spPr>
          <a:xfrm>
            <a:off x="2785050" y="6146800"/>
            <a:ext cx="4354500" cy="553984"/>
          </a:xfrm>
        </p:spPr>
        <p:txBody>
          <a:bodyPr/>
          <a:lstStyle/>
          <a:p>
            <a:r>
              <a:rPr lang="en-GB" altLang="it-IT" b="1" cap="small" spc="300" dirty="0">
                <a:solidFill>
                  <a:schemeClr val="bg1"/>
                </a:solidFill>
                <a:latin typeface="+mj-lt"/>
              </a:rPr>
              <a:t>Introduction to the </a:t>
            </a:r>
            <a:br>
              <a:rPr lang="en-GB" altLang="it-IT" b="1" cap="small" spc="300" dirty="0">
                <a:solidFill>
                  <a:schemeClr val="bg1"/>
                </a:solidFill>
                <a:latin typeface="+mj-lt"/>
              </a:rPr>
            </a:br>
            <a:r>
              <a:rPr lang="en-GB" altLang="it-IT" b="1" cap="small" spc="300" dirty="0" err="1">
                <a:solidFill>
                  <a:schemeClr val="bg1"/>
                </a:solidFill>
                <a:latin typeface="+mj-lt"/>
              </a:rPr>
              <a:t>Geomagic</a:t>
            </a:r>
            <a:r>
              <a:rPr lang="en-GB" altLang="it-IT" b="1" cap="small" spc="300" dirty="0">
                <a:solidFill>
                  <a:schemeClr val="bg1"/>
                </a:solidFill>
                <a:latin typeface="+mj-lt"/>
              </a:rPr>
              <a:t> Touch haptic device </a:t>
            </a:r>
            <a:br>
              <a:rPr lang="en-GB" altLang="it-IT" b="1" cap="small" spc="300" dirty="0">
                <a:solidFill>
                  <a:schemeClr val="bg1"/>
                </a:solidFill>
                <a:latin typeface="+mj-lt"/>
              </a:rPr>
            </a:br>
            <a:r>
              <a:rPr lang="en-GB" altLang="it-IT" b="1" cap="small" spc="300" dirty="0">
                <a:solidFill>
                  <a:schemeClr val="bg1"/>
                </a:solidFill>
                <a:latin typeface="+mj-lt"/>
              </a:rPr>
              <a:t>and the relative software libraries</a:t>
            </a:r>
            <a:endParaRPr lang="it-IT" altLang="it-IT" dirty="0">
              <a:solidFill>
                <a:schemeClr val="bg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2588969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17"/>
          <p:cNvGrpSpPr>
            <a:grpSpLocks/>
          </p:cNvGrpSpPr>
          <p:nvPr/>
        </p:nvGrpSpPr>
        <p:grpSpPr bwMode="auto">
          <a:xfrm>
            <a:off x="0" y="6045200"/>
            <a:ext cx="12189884" cy="812800"/>
            <a:chOff x="0" y="1738"/>
            <a:chExt cx="5760" cy="2582"/>
          </a:xfrm>
        </p:grpSpPr>
        <p:pic>
          <p:nvPicPr>
            <p:cNvPr id="5" name="Picture 15" descr="Fondino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2643"/>
              <a:ext cx="5760" cy="167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7" name="Picture 16" descr="fascia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316" y="1738"/>
              <a:ext cx="4444" cy="90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2" name="Rectangle 2"/>
          <p:cNvSpPr txBox="1">
            <a:spLocks noChangeArrowheads="1"/>
          </p:cNvSpPr>
          <p:nvPr/>
        </p:nvSpPr>
        <p:spPr bwMode="auto">
          <a:xfrm>
            <a:off x="1116012" y="404813"/>
            <a:ext cx="10009187" cy="5095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 rtl="0" fontAlgn="base">
              <a:spcBef>
                <a:spcPct val="0"/>
              </a:spcBef>
              <a:spcAft>
                <a:spcPct val="0"/>
              </a:spcAft>
              <a:defRPr sz="2400" b="1" kern="1200">
                <a:solidFill>
                  <a:srgbClr val="822433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2pPr>
            <a:lvl3pPr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3pPr>
            <a:lvl4pPr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4pPr>
            <a:lvl5pPr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9pPr>
          </a:lstStyle>
          <a:p>
            <a:pPr lvl="0">
              <a:defRPr/>
            </a:pPr>
            <a:r>
              <a:rPr lang="en-GB" altLang="it-IT" sz="2800" cap="small" dirty="0" smtClean="0">
                <a:solidFill>
                  <a:srgbClr val="822434"/>
                </a:solidFill>
              </a:rPr>
              <a:t>HDAPI (Haptic Device API)</a:t>
            </a:r>
            <a:endParaRPr kumimoji="0" lang="en-GB" altLang="it-IT" sz="2800" b="1" i="0" u="none" strike="noStrike" kern="1200" cap="small" spc="0" dirty="0" smtClean="0">
              <a:ln>
                <a:noFill/>
              </a:ln>
              <a:solidFill>
                <a:srgbClr val="822433"/>
              </a:solidFill>
              <a:effectLst/>
              <a:uLnTx/>
              <a:uFillTx/>
            </a:endParaRPr>
          </a:p>
        </p:txBody>
      </p:sp>
      <p:sp>
        <p:nvSpPr>
          <p:cNvPr id="14" name="Rectangle 2"/>
          <p:cNvSpPr txBox="1">
            <a:spLocks noChangeArrowheads="1"/>
          </p:cNvSpPr>
          <p:nvPr/>
        </p:nvSpPr>
        <p:spPr bwMode="auto">
          <a:xfrm>
            <a:off x="1116012" y="1033346"/>
            <a:ext cx="10009187" cy="501185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 rtl="0" fontAlgn="base">
              <a:spcBef>
                <a:spcPct val="0"/>
              </a:spcBef>
              <a:spcAft>
                <a:spcPct val="0"/>
              </a:spcAft>
              <a:defRPr sz="2400" b="1" kern="1200">
                <a:solidFill>
                  <a:srgbClr val="822433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2pPr>
            <a:lvl3pPr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3pPr>
            <a:lvl4pPr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4pPr>
            <a:lvl5pPr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9pPr>
          </a:lstStyle>
          <a:p>
            <a:pPr lvl="0" algn="just">
              <a:defRPr/>
            </a:pPr>
            <a:r>
              <a:rPr lang="en-GB" altLang="it-IT" sz="2000" b="0" dirty="0" smtClean="0">
                <a:solidFill>
                  <a:schemeClr val="tx1"/>
                </a:solidFill>
              </a:rPr>
              <a:t>Briefly: Low-level API. Difficult to use. User must define shapes, graphic rendering (OpenGL) and also collisions and haptic rendering. You can do a lot but not everything works as expected..</a:t>
            </a:r>
          </a:p>
          <a:p>
            <a:pPr lvl="0" algn="just">
              <a:defRPr/>
            </a:pPr>
            <a:endParaRPr lang="en-GB" altLang="it-IT" sz="1000" b="0" dirty="0">
              <a:solidFill>
                <a:schemeClr val="tx1"/>
              </a:solidFill>
            </a:endParaRPr>
          </a:p>
          <a:p>
            <a:pPr lvl="0" algn="just">
              <a:defRPr/>
            </a:pPr>
            <a:r>
              <a:rPr lang="en-GB" altLang="it-IT" sz="2000" b="0" dirty="0" smtClean="0">
                <a:solidFill>
                  <a:schemeClr val="tx1"/>
                </a:solidFill>
              </a:rPr>
              <a:t>What </a:t>
            </a:r>
            <a:r>
              <a:rPr lang="en-GB" altLang="it-IT" sz="2000" b="0" dirty="0">
                <a:solidFill>
                  <a:schemeClr val="tx1"/>
                </a:solidFill>
              </a:rPr>
              <a:t>you can do with </a:t>
            </a:r>
            <a:r>
              <a:rPr lang="en-GB" altLang="it-IT" sz="2000" b="0" dirty="0" smtClean="0">
                <a:solidFill>
                  <a:schemeClr val="tx1"/>
                </a:solidFill>
              </a:rPr>
              <a:t>HDAPI</a:t>
            </a:r>
            <a:r>
              <a:rPr lang="en-GB" altLang="it-IT" sz="2000" b="0" dirty="0">
                <a:solidFill>
                  <a:schemeClr val="tx1"/>
                </a:solidFill>
              </a:rPr>
              <a:t>:</a:t>
            </a:r>
          </a:p>
          <a:p>
            <a:pPr marL="342900" indent="-342900" algn="just">
              <a:buFont typeface="Arial" panose="020B0604020202020204" pitchFamily="34" charset="0"/>
              <a:buChar char="•"/>
              <a:defRPr/>
            </a:pPr>
            <a:r>
              <a:rPr lang="en-GB" altLang="it-IT" sz="2000" b="0" dirty="0">
                <a:solidFill>
                  <a:schemeClr val="tx1"/>
                </a:solidFill>
              </a:rPr>
              <a:t>Directly impose custom forces to the device</a:t>
            </a:r>
          </a:p>
          <a:p>
            <a:pPr marL="342900" lvl="0" indent="-342900" algn="just">
              <a:buFont typeface="Arial" panose="020B0604020202020204" pitchFamily="34" charset="0"/>
              <a:buChar char="•"/>
              <a:defRPr/>
            </a:pPr>
            <a:r>
              <a:rPr lang="en-GB" altLang="it-IT" sz="2000" b="0" dirty="0" smtClean="0">
                <a:solidFill>
                  <a:schemeClr val="tx1"/>
                </a:solidFill>
              </a:rPr>
              <a:t>Read low-level sensor data from the device (joint velocities, torques)</a:t>
            </a:r>
          </a:p>
          <a:p>
            <a:pPr marL="342900" lvl="0" indent="-342900" algn="just">
              <a:buFont typeface="Arial" panose="020B0604020202020204" pitchFamily="34" charset="0"/>
              <a:buChar char="•"/>
              <a:defRPr/>
            </a:pPr>
            <a:r>
              <a:rPr lang="en-GB" altLang="it-IT" sz="2000" b="0" dirty="0" smtClean="0">
                <a:solidFill>
                  <a:schemeClr val="tx1"/>
                </a:solidFill>
              </a:rPr>
              <a:t>Define custom haptic rendering and collision detection algorithms</a:t>
            </a:r>
          </a:p>
          <a:p>
            <a:pPr marL="342900" lvl="0" indent="-342900" algn="just">
              <a:buFont typeface="Arial" panose="020B0604020202020204" pitchFamily="34" charset="0"/>
              <a:buChar char="•"/>
              <a:defRPr/>
            </a:pPr>
            <a:r>
              <a:rPr lang="en-GB" altLang="it-IT" sz="2000" b="0" dirty="0" smtClean="0">
                <a:solidFill>
                  <a:schemeClr val="tx1"/>
                </a:solidFill>
              </a:rPr>
              <a:t>Define custom effects</a:t>
            </a:r>
          </a:p>
          <a:p>
            <a:pPr lvl="0" algn="just">
              <a:defRPr/>
            </a:pPr>
            <a:endParaRPr lang="en-GB" altLang="it-IT" sz="1600" b="0" dirty="0">
              <a:solidFill>
                <a:schemeClr val="tx1"/>
              </a:solidFill>
            </a:endParaRPr>
          </a:p>
          <a:p>
            <a:pPr algn="just">
              <a:defRPr/>
            </a:pPr>
            <a:r>
              <a:rPr lang="en-GB" altLang="it-IT" sz="2000" b="0" dirty="0">
                <a:solidFill>
                  <a:schemeClr val="tx1"/>
                </a:solidFill>
              </a:rPr>
              <a:t>What you are required to do:</a:t>
            </a:r>
          </a:p>
          <a:p>
            <a:pPr marL="342900" lvl="0" indent="-342900" algn="just">
              <a:buFont typeface="Arial" panose="020B0604020202020204" pitchFamily="34" charset="0"/>
              <a:buChar char="•"/>
              <a:defRPr/>
            </a:pPr>
            <a:r>
              <a:rPr lang="en-GB" altLang="it-IT" sz="2000" b="0" dirty="0" smtClean="0">
                <a:solidFill>
                  <a:schemeClr val="tx1"/>
                </a:solidFill>
              </a:rPr>
              <a:t>Separately define functions for graphics rendering, collision detection and haptic rendering</a:t>
            </a:r>
          </a:p>
          <a:p>
            <a:pPr marL="342900" lvl="0" indent="-342900" algn="just">
              <a:buFont typeface="Arial" panose="020B0604020202020204" pitchFamily="34" charset="0"/>
              <a:buChar char="•"/>
              <a:defRPr/>
            </a:pPr>
            <a:r>
              <a:rPr lang="en-GB" altLang="it-IT" sz="2000" b="0" dirty="0" smtClean="0">
                <a:solidFill>
                  <a:schemeClr val="tx1"/>
                </a:solidFill>
              </a:rPr>
              <a:t>Use efficient collision detection and haptic rendering algorithms (they run once for every haptic loop iteration)</a:t>
            </a:r>
          </a:p>
          <a:p>
            <a:pPr marL="342900" lvl="0" indent="-342900" algn="just">
              <a:buFont typeface="Arial" panose="020B0604020202020204" pitchFamily="34" charset="0"/>
              <a:buChar char="•"/>
              <a:defRPr/>
            </a:pPr>
            <a:r>
              <a:rPr lang="en-GB" altLang="it-IT" sz="2000" b="0" dirty="0" smtClean="0">
                <a:solidFill>
                  <a:schemeClr val="tx1"/>
                </a:solidFill>
              </a:rPr>
              <a:t>Manage the synchronization of the graphic loop (30Hz) and the haptic loop (1000Hz)</a:t>
            </a:r>
          </a:p>
          <a:p>
            <a:pPr lvl="0" algn="just">
              <a:defRPr/>
            </a:pPr>
            <a:endParaRPr lang="en-GB" altLang="it-IT" sz="1600" b="0" dirty="0">
              <a:solidFill>
                <a:schemeClr val="tx1"/>
              </a:solidFill>
            </a:endParaRPr>
          </a:p>
          <a:p>
            <a:pPr lvl="0" algn="just">
              <a:defRPr/>
            </a:pPr>
            <a:r>
              <a:rPr lang="en-GB" altLang="it-IT" sz="2000" b="0" dirty="0">
                <a:solidFill>
                  <a:schemeClr val="tx1"/>
                </a:solidFill>
              </a:rPr>
              <a:t>What </a:t>
            </a:r>
            <a:r>
              <a:rPr lang="en-GB" altLang="it-IT" sz="2000" b="0" dirty="0" smtClean="0">
                <a:solidFill>
                  <a:schemeClr val="tx1"/>
                </a:solidFill>
              </a:rPr>
              <a:t>HDAPI </a:t>
            </a:r>
            <a:r>
              <a:rPr lang="en-GB" altLang="it-IT" sz="2000" b="0" dirty="0">
                <a:solidFill>
                  <a:schemeClr val="tx1"/>
                </a:solidFill>
              </a:rPr>
              <a:t>will manage</a:t>
            </a:r>
            <a:r>
              <a:rPr lang="en-GB" altLang="it-IT" sz="2000" b="0" dirty="0" smtClean="0">
                <a:solidFill>
                  <a:schemeClr val="tx1"/>
                </a:solidFill>
              </a:rPr>
              <a:t>:</a:t>
            </a:r>
          </a:p>
          <a:p>
            <a:pPr marL="342900" lvl="0" indent="-342900" algn="just">
              <a:buFont typeface="Arial" panose="020B0604020202020204" pitchFamily="34" charset="0"/>
              <a:buChar char="•"/>
              <a:defRPr/>
            </a:pPr>
            <a:r>
              <a:rPr lang="en-GB" altLang="it-IT" sz="2000" b="0" dirty="0" smtClean="0">
                <a:solidFill>
                  <a:schemeClr val="tx1"/>
                </a:solidFill>
              </a:rPr>
              <a:t>Initialization and communication with the device</a:t>
            </a:r>
          </a:p>
          <a:p>
            <a:pPr lvl="0" algn="just">
              <a:defRPr/>
            </a:pPr>
            <a:endParaRPr lang="en-GB" altLang="it-IT" sz="2000" b="0" dirty="0">
              <a:solidFill>
                <a:schemeClr val="tx1"/>
              </a:solidFill>
            </a:endParaRPr>
          </a:p>
        </p:txBody>
      </p:sp>
      <p:sp>
        <p:nvSpPr>
          <p:cNvPr id="11" name="Segnaposto data 4"/>
          <p:cNvSpPr>
            <a:spLocks noGrp="1"/>
          </p:cNvSpPr>
          <p:nvPr>
            <p:ph type="dt" sz="half" idx="10"/>
          </p:nvPr>
        </p:nvSpPr>
        <p:spPr>
          <a:xfrm>
            <a:off x="8523167" y="6177312"/>
            <a:ext cx="966437" cy="457200"/>
          </a:xfrm>
        </p:spPr>
        <p:txBody>
          <a:bodyPr/>
          <a:lstStyle/>
          <a:p>
            <a:r>
              <a:rPr lang="it-IT" altLang="it-IT" dirty="0" smtClean="0">
                <a:solidFill>
                  <a:schemeClr val="bg1"/>
                </a:solidFill>
                <a:latin typeface="+mj-lt"/>
              </a:rPr>
              <a:t>11/11/2016</a:t>
            </a:r>
            <a:endParaRPr lang="it-IT" altLang="it-IT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3" name="Segnaposto numero diapositiva 6"/>
          <p:cNvSpPr>
            <a:spLocks noGrp="1"/>
          </p:cNvSpPr>
          <p:nvPr>
            <p:ph type="sldNum" sz="quarter" idx="12"/>
          </p:nvPr>
        </p:nvSpPr>
        <p:spPr>
          <a:xfrm>
            <a:off x="9887244" y="6156812"/>
            <a:ext cx="1905000" cy="457200"/>
          </a:xfrm>
        </p:spPr>
        <p:txBody>
          <a:bodyPr/>
          <a:lstStyle/>
          <a:p>
            <a:r>
              <a:rPr lang="it-IT" altLang="it-IT" dirty="0" smtClean="0">
                <a:solidFill>
                  <a:schemeClr val="bg1"/>
                </a:solidFill>
                <a:latin typeface="+mj-lt"/>
              </a:rPr>
              <a:t>Page 13</a:t>
            </a:r>
            <a:endParaRPr lang="it-IT" altLang="it-IT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5" name="Segnaposto piè di pagina 5"/>
          <p:cNvSpPr>
            <a:spLocks noGrp="1"/>
          </p:cNvSpPr>
          <p:nvPr>
            <p:ph type="ftr" sz="quarter" idx="11"/>
          </p:nvPr>
        </p:nvSpPr>
        <p:spPr>
          <a:xfrm>
            <a:off x="2785050" y="6146800"/>
            <a:ext cx="4354500" cy="553984"/>
          </a:xfrm>
        </p:spPr>
        <p:txBody>
          <a:bodyPr/>
          <a:lstStyle/>
          <a:p>
            <a:r>
              <a:rPr lang="en-GB" altLang="it-IT" b="1" cap="small" spc="300" dirty="0">
                <a:solidFill>
                  <a:schemeClr val="bg1"/>
                </a:solidFill>
                <a:latin typeface="+mj-lt"/>
              </a:rPr>
              <a:t>Introduction to the </a:t>
            </a:r>
            <a:br>
              <a:rPr lang="en-GB" altLang="it-IT" b="1" cap="small" spc="300" dirty="0">
                <a:solidFill>
                  <a:schemeClr val="bg1"/>
                </a:solidFill>
                <a:latin typeface="+mj-lt"/>
              </a:rPr>
            </a:br>
            <a:r>
              <a:rPr lang="en-GB" altLang="it-IT" b="1" cap="small" spc="300" dirty="0" err="1">
                <a:solidFill>
                  <a:schemeClr val="bg1"/>
                </a:solidFill>
                <a:latin typeface="+mj-lt"/>
              </a:rPr>
              <a:t>Geomagic</a:t>
            </a:r>
            <a:r>
              <a:rPr lang="en-GB" altLang="it-IT" b="1" cap="small" spc="300" dirty="0">
                <a:solidFill>
                  <a:schemeClr val="bg1"/>
                </a:solidFill>
                <a:latin typeface="+mj-lt"/>
              </a:rPr>
              <a:t> Touch haptic device </a:t>
            </a:r>
            <a:br>
              <a:rPr lang="en-GB" altLang="it-IT" b="1" cap="small" spc="300" dirty="0">
                <a:solidFill>
                  <a:schemeClr val="bg1"/>
                </a:solidFill>
                <a:latin typeface="+mj-lt"/>
              </a:rPr>
            </a:br>
            <a:r>
              <a:rPr lang="en-GB" altLang="it-IT" b="1" cap="small" spc="300" dirty="0">
                <a:solidFill>
                  <a:schemeClr val="bg1"/>
                </a:solidFill>
                <a:latin typeface="+mj-lt"/>
              </a:rPr>
              <a:t>and the relative software libraries</a:t>
            </a:r>
            <a:endParaRPr lang="it-IT" altLang="it-IT" dirty="0">
              <a:solidFill>
                <a:schemeClr val="bg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9976004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17"/>
          <p:cNvGrpSpPr>
            <a:grpSpLocks/>
          </p:cNvGrpSpPr>
          <p:nvPr/>
        </p:nvGrpSpPr>
        <p:grpSpPr bwMode="auto">
          <a:xfrm>
            <a:off x="0" y="6045200"/>
            <a:ext cx="12189884" cy="812800"/>
            <a:chOff x="0" y="1738"/>
            <a:chExt cx="5760" cy="2582"/>
          </a:xfrm>
        </p:grpSpPr>
        <p:pic>
          <p:nvPicPr>
            <p:cNvPr id="5" name="Picture 15" descr="Fondino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2643"/>
              <a:ext cx="5760" cy="167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7" name="Picture 16" descr="fascia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316" y="1738"/>
              <a:ext cx="4444" cy="90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2" name="Rectangle 2"/>
          <p:cNvSpPr txBox="1">
            <a:spLocks noChangeArrowheads="1"/>
          </p:cNvSpPr>
          <p:nvPr/>
        </p:nvSpPr>
        <p:spPr bwMode="auto">
          <a:xfrm>
            <a:off x="1116012" y="404813"/>
            <a:ext cx="10009187" cy="5095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 rtl="0" fontAlgn="base">
              <a:spcBef>
                <a:spcPct val="0"/>
              </a:spcBef>
              <a:spcAft>
                <a:spcPct val="0"/>
              </a:spcAft>
              <a:defRPr sz="2400" b="1" kern="1200">
                <a:solidFill>
                  <a:srgbClr val="822433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2pPr>
            <a:lvl3pPr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3pPr>
            <a:lvl4pPr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4pPr>
            <a:lvl5pPr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9pPr>
          </a:lstStyle>
          <a:p>
            <a:pPr lvl="0">
              <a:defRPr/>
            </a:pPr>
            <a:r>
              <a:rPr lang="en-GB" altLang="it-IT" sz="2800" cap="small" dirty="0"/>
              <a:t>CHAI3D </a:t>
            </a:r>
            <a:r>
              <a:rPr lang="en-GB" altLang="it-IT" sz="2800" cap="small" dirty="0" smtClean="0"/>
              <a:t> (Computer </a:t>
            </a:r>
            <a:r>
              <a:rPr lang="en-GB" altLang="it-IT" sz="2800" cap="small" dirty="0" err="1" smtClean="0"/>
              <a:t>Haptics</a:t>
            </a:r>
            <a:r>
              <a:rPr lang="en-GB" altLang="it-IT" sz="2800" cap="small" dirty="0" smtClean="0"/>
              <a:t> and Active Interface)</a:t>
            </a:r>
            <a:endParaRPr kumimoji="0" lang="en-GB" altLang="it-IT" sz="2800" b="1" i="0" u="none" strike="noStrike" kern="1200" cap="small" spc="0" dirty="0" smtClean="0">
              <a:ln>
                <a:noFill/>
              </a:ln>
              <a:solidFill>
                <a:srgbClr val="822433"/>
              </a:solidFill>
              <a:effectLst/>
              <a:uLnTx/>
              <a:uFillTx/>
            </a:endParaRPr>
          </a:p>
        </p:txBody>
      </p:sp>
      <p:sp>
        <p:nvSpPr>
          <p:cNvPr id="14" name="Rectangle 2"/>
          <p:cNvSpPr txBox="1">
            <a:spLocks noChangeArrowheads="1"/>
          </p:cNvSpPr>
          <p:nvPr/>
        </p:nvSpPr>
        <p:spPr bwMode="auto">
          <a:xfrm>
            <a:off x="1116012" y="1746270"/>
            <a:ext cx="9831389" cy="349215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 rtl="0" fontAlgn="base">
              <a:spcBef>
                <a:spcPct val="0"/>
              </a:spcBef>
              <a:spcAft>
                <a:spcPct val="0"/>
              </a:spcAft>
              <a:defRPr sz="2400" b="1" kern="1200">
                <a:solidFill>
                  <a:srgbClr val="822433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2pPr>
            <a:lvl3pPr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3pPr>
            <a:lvl4pPr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4pPr>
            <a:lvl5pPr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9pPr>
          </a:lstStyle>
          <a:p>
            <a:pPr marL="342900" lvl="0" indent="-342900">
              <a:buFont typeface="Arial" panose="020B0604020202020204" pitchFamily="34" charset="0"/>
              <a:buChar char="•"/>
              <a:defRPr/>
            </a:pPr>
            <a:r>
              <a:rPr lang="en-GB" altLang="it-IT" sz="2000" b="0" dirty="0" smtClean="0">
                <a:solidFill>
                  <a:schemeClr val="tx1"/>
                </a:solidFill>
              </a:rPr>
              <a:t>Open-source multi-platform set of C++ libraries for </a:t>
            </a:r>
            <a:r>
              <a:rPr lang="en-GB" altLang="it-IT" sz="2000" b="0" dirty="0" err="1" smtClean="0">
                <a:solidFill>
                  <a:schemeClr val="tx1"/>
                </a:solidFill>
              </a:rPr>
              <a:t>haptics</a:t>
            </a:r>
            <a:r>
              <a:rPr lang="en-GB" altLang="it-IT" sz="2000" b="0" dirty="0" smtClean="0">
                <a:solidFill>
                  <a:schemeClr val="tx1"/>
                </a:solidFill>
              </a:rPr>
              <a:t> and visualization</a:t>
            </a:r>
          </a:p>
          <a:p>
            <a:pPr marL="342900" lvl="0" indent="-342900">
              <a:buFont typeface="Arial" panose="020B0604020202020204" pitchFamily="34" charset="0"/>
              <a:buChar char="•"/>
              <a:defRPr/>
            </a:pPr>
            <a:r>
              <a:rPr lang="en-GB" altLang="it-IT" sz="2000" b="0" dirty="0" smtClean="0">
                <a:solidFill>
                  <a:schemeClr val="tx1"/>
                </a:solidFill>
              </a:rPr>
              <a:t>Released in 2004 by AI Lab at Stanford University + EPFL + University of Siena</a:t>
            </a:r>
          </a:p>
          <a:p>
            <a:pPr marL="342900" lvl="0" indent="-342900">
              <a:buFont typeface="Arial" panose="020B0604020202020204" pitchFamily="34" charset="0"/>
              <a:buChar char="•"/>
              <a:defRPr/>
            </a:pPr>
            <a:endParaRPr lang="en-GB" altLang="it-IT" sz="2000" b="0" dirty="0">
              <a:solidFill>
                <a:schemeClr val="tx1"/>
              </a:solidFill>
            </a:endParaRPr>
          </a:p>
          <a:p>
            <a:pPr lvl="0">
              <a:defRPr/>
            </a:pPr>
            <a:r>
              <a:rPr lang="en-GB" altLang="it-IT" sz="2000" b="0" dirty="0" smtClean="0">
                <a:solidFill>
                  <a:schemeClr val="tx1"/>
                </a:solidFill>
              </a:rPr>
              <a:t>Features:</a:t>
            </a:r>
          </a:p>
          <a:p>
            <a:pPr marL="342900" lvl="0" indent="-342900">
              <a:buFont typeface="Arial" panose="020B0604020202020204" pitchFamily="34" charset="0"/>
              <a:buChar char="•"/>
              <a:defRPr/>
            </a:pPr>
            <a:r>
              <a:rPr lang="en-GB" altLang="it-IT" sz="2000" b="0" dirty="0" smtClean="0">
                <a:solidFill>
                  <a:schemeClr val="tx1"/>
                </a:solidFill>
              </a:rPr>
              <a:t>Allows communication with several haptic devices (both 3 and 6 </a:t>
            </a:r>
            <a:r>
              <a:rPr lang="en-GB" altLang="it-IT" sz="2000" b="0" dirty="0" err="1" smtClean="0">
                <a:solidFill>
                  <a:schemeClr val="tx1"/>
                </a:solidFill>
              </a:rPr>
              <a:t>dof</a:t>
            </a:r>
            <a:r>
              <a:rPr lang="en-GB" altLang="it-IT" sz="2000" b="0" dirty="0" smtClean="0">
                <a:solidFill>
                  <a:schemeClr val="tx1"/>
                </a:solidFill>
              </a:rPr>
              <a:t>)</a:t>
            </a:r>
          </a:p>
          <a:p>
            <a:pPr marL="342900" lvl="0" indent="-342900">
              <a:buFont typeface="Arial" panose="020B0604020202020204" pitchFamily="34" charset="0"/>
              <a:buChar char="•"/>
              <a:defRPr/>
            </a:pPr>
            <a:r>
              <a:rPr lang="en-GB" altLang="it-IT" sz="2000" b="0" dirty="0" smtClean="0">
                <a:solidFill>
                  <a:schemeClr val="tx1"/>
                </a:solidFill>
              </a:rPr>
              <a:t>Manages graphic and haptic rendering. Has its own graphic engine (OpenGL based), provides multiple collision detection and force rendering algorithms</a:t>
            </a:r>
          </a:p>
          <a:p>
            <a:pPr marL="342900" lvl="0" indent="-342900">
              <a:buFont typeface="Arial" panose="020B0604020202020204" pitchFamily="34" charset="0"/>
              <a:buChar char="•"/>
              <a:defRPr/>
            </a:pPr>
            <a:r>
              <a:rPr lang="en-GB" altLang="it-IT" sz="2000" b="0" dirty="0" smtClean="0">
                <a:solidFill>
                  <a:schemeClr val="tx1"/>
                </a:solidFill>
              </a:rPr>
              <a:t>Allow to read/impose values to/from the haptic device</a:t>
            </a:r>
          </a:p>
          <a:p>
            <a:pPr marL="342900" lvl="0" indent="-342900">
              <a:buFont typeface="Arial" panose="020B0604020202020204" pitchFamily="34" charset="0"/>
              <a:buChar char="•"/>
              <a:defRPr/>
            </a:pPr>
            <a:r>
              <a:rPr lang="en-GB" altLang="it-IT" sz="2000" b="0" dirty="0" smtClean="0">
                <a:solidFill>
                  <a:schemeClr val="tx1"/>
                </a:solidFill>
              </a:rPr>
              <a:t>Has a clear documentation</a:t>
            </a:r>
          </a:p>
          <a:p>
            <a:pPr marL="342900" lvl="0" indent="-342900">
              <a:buFont typeface="Arial" panose="020B0604020202020204" pitchFamily="34" charset="0"/>
              <a:buChar char="•"/>
              <a:defRPr/>
            </a:pPr>
            <a:r>
              <a:rPr lang="en-GB" altLang="it-IT" sz="2000" b="0" dirty="0" smtClean="0">
                <a:solidFill>
                  <a:schemeClr val="tx1"/>
                </a:solidFill>
              </a:rPr>
              <a:t>Provides integration modules for third party softwares like V-REP</a:t>
            </a:r>
          </a:p>
          <a:p>
            <a:pPr marL="342900" lvl="0" indent="-342900">
              <a:buFont typeface="Arial" panose="020B0604020202020204" pitchFamily="34" charset="0"/>
              <a:buChar char="•"/>
              <a:defRPr/>
            </a:pPr>
            <a:endParaRPr lang="en-GB" altLang="it-IT" sz="2000" b="0" dirty="0" smtClean="0">
              <a:solidFill>
                <a:schemeClr val="tx1"/>
              </a:solidFill>
            </a:endParaRPr>
          </a:p>
        </p:txBody>
      </p:sp>
      <p:pic>
        <p:nvPicPr>
          <p:cNvPr id="2" name="Immagine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732863" y="404813"/>
            <a:ext cx="2392336" cy="1089368"/>
          </a:xfrm>
          <a:prstGeom prst="rect">
            <a:avLst/>
          </a:prstGeom>
        </p:spPr>
      </p:pic>
      <p:sp>
        <p:nvSpPr>
          <p:cNvPr id="11" name="Segnaposto data 4"/>
          <p:cNvSpPr>
            <a:spLocks noGrp="1"/>
          </p:cNvSpPr>
          <p:nvPr>
            <p:ph type="dt" sz="half" idx="10"/>
          </p:nvPr>
        </p:nvSpPr>
        <p:spPr>
          <a:xfrm>
            <a:off x="8523167" y="6177312"/>
            <a:ext cx="966437" cy="457200"/>
          </a:xfrm>
        </p:spPr>
        <p:txBody>
          <a:bodyPr/>
          <a:lstStyle/>
          <a:p>
            <a:r>
              <a:rPr lang="it-IT" altLang="it-IT" dirty="0" smtClean="0">
                <a:solidFill>
                  <a:schemeClr val="bg1"/>
                </a:solidFill>
                <a:latin typeface="+mj-lt"/>
              </a:rPr>
              <a:t>11/11/2016</a:t>
            </a:r>
            <a:endParaRPr lang="it-IT" altLang="it-IT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3" name="Segnaposto numero diapositiva 6"/>
          <p:cNvSpPr>
            <a:spLocks noGrp="1"/>
          </p:cNvSpPr>
          <p:nvPr>
            <p:ph type="sldNum" sz="quarter" idx="12"/>
          </p:nvPr>
        </p:nvSpPr>
        <p:spPr>
          <a:xfrm>
            <a:off x="9887244" y="6156812"/>
            <a:ext cx="1905000" cy="457200"/>
          </a:xfrm>
        </p:spPr>
        <p:txBody>
          <a:bodyPr/>
          <a:lstStyle/>
          <a:p>
            <a:r>
              <a:rPr lang="it-IT" altLang="it-IT" dirty="0" smtClean="0">
                <a:solidFill>
                  <a:schemeClr val="bg1"/>
                </a:solidFill>
                <a:latin typeface="+mj-lt"/>
              </a:rPr>
              <a:t>Page 14</a:t>
            </a:r>
            <a:endParaRPr lang="it-IT" altLang="it-IT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5" name="Segnaposto piè di pagina 5"/>
          <p:cNvSpPr>
            <a:spLocks noGrp="1"/>
          </p:cNvSpPr>
          <p:nvPr>
            <p:ph type="ftr" sz="quarter" idx="11"/>
          </p:nvPr>
        </p:nvSpPr>
        <p:spPr>
          <a:xfrm>
            <a:off x="2785050" y="6146800"/>
            <a:ext cx="4354500" cy="553984"/>
          </a:xfrm>
        </p:spPr>
        <p:txBody>
          <a:bodyPr/>
          <a:lstStyle/>
          <a:p>
            <a:r>
              <a:rPr lang="en-GB" altLang="it-IT" b="1" cap="small" spc="300" dirty="0">
                <a:solidFill>
                  <a:schemeClr val="bg1"/>
                </a:solidFill>
                <a:latin typeface="+mj-lt"/>
              </a:rPr>
              <a:t>Introduction to the </a:t>
            </a:r>
            <a:br>
              <a:rPr lang="en-GB" altLang="it-IT" b="1" cap="small" spc="300" dirty="0">
                <a:solidFill>
                  <a:schemeClr val="bg1"/>
                </a:solidFill>
                <a:latin typeface="+mj-lt"/>
              </a:rPr>
            </a:br>
            <a:r>
              <a:rPr lang="en-GB" altLang="it-IT" b="1" cap="small" spc="300" dirty="0" err="1">
                <a:solidFill>
                  <a:schemeClr val="bg1"/>
                </a:solidFill>
                <a:latin typeface="+mj-lt"/>
              </a:rPr>
              <a:t>Geomagic</a:t>
            </a:r>
            <a:r>
              <a:rPr lang="en-GB" altLang="it-IT" b="1" cap="small" spc="300" dirty="0">
                <a:solidFill>
                  <a:schemeClr val="bg1"/>
                </a:solidFill>
                <a:latin typeface="+mj-lt"/>
              </a:rPr>
              <a:t> Touch haptic device </a:t>
            </a:r>
            <a:br>
              <a:rPr lang="en-GB" altLang="it-IT" b="1" cap="small" spc="300" dirty="0">
                <a:solidFill>
                  <a:schemeClr val="bg1"/>
                </a:solidFill>
                <a:latin typeface="+mj-lt"/>
              </a:rPr>
            </a:br>
            <a:r>
              <a:rPr lang="en-GB" altLang="it-IT" b="1" cap="small" spc="300" dirty="0">
                <a:solidFill>
                  <a:schemeClr val="bg1"/>
                </a:solidFill>
                <a:latin typeface="+mj-lt"/>
              </a:rPr>
              <a:t>and the relative software libraries</a:t>
            </a:r>
            <a:endParaRPr lang="it-IT" altLang="it-IT" dirty="0">
              <a:solidFill>
                <a:schemeClr val="bg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41576947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17"/>
          <p:cNvGrpSpPr>
            <a:grpSpLocks/>
          </p:cNvGrpSpPr>
          <p:nvPr/>
        </p:nvGrpSpPr>
        <p:grpSpPr bwMode="auto">
          <a:xfrm>
            <a:off x="0" y="6045200"/>
            <a:ext cx="12189884" cy="812800"/>
            <a:chOff x="0" y="1738"/>
            <a:chExt cx="5760" cy="2582"/>
          </a:xfrm>
        </p:grpSpPr>
        <p:pic>
          <p:nvPicPr>
            <p:cNvPr id="5" name="Picture 15" descr="Fondino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2643"/>
              <a:ext cx="5760" cy="167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7" name="Picture 16" descr="fascia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316" y="1738"/>
              <a:ext cx="4444" cy="90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2" name="Rectangle 2"/>
          <p:cNvSpPr txBox="1">
            <a:spLocks noChangeArrowheads="1"/>
          </p:cNvSpPr>
          <p:nvPr/>
        </p:nvSpPr>
        <p:spPr bwMode="auto">
          <a:xfrm>
            <a:off x="1116012" y="404813"/>
            <a:ext cx="10009187" cy="5095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 rtl="0" fontAlgn="base">
              <a:spcBef>
                <a:spcPct val="0"/>
              </a:spcBef>
              <a:spcAft>
                <a:spcPct val="0"/>
              </a:spcAft>
              <a:defRPr sz="2400" b="1" kern="1200">
                <a:solidFill>
                  <a:srgbClr val="822433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2pPr>
            <a:lvl3pPr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3pPr>
            <a:lvl4pPr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4pPr>
            <a:lvl5pPr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9pPr>
          </a:lstStyle>
          <a:p>
            <a:pPr marR="0" lvl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  <a:defRPr/>
            </a:pPr>
            <a:r>
              <a:rPr kumimoji="0" lang="en-GB" altLang="it-IT" sz="2800" b="1" i="0" u="none" strike="noStrike" kern="1200" cap="small" spc="0" dirty="0" smtClean="0">
                <a:ln>
                  <a:noFill/>
                </a:ln>
                <a:solidFill>
                  <a:srgbClr val="822434"/>
                </a:solidFill>
                <a:effectLst/>
                <a:uLnTx/>
                <a:uFillTx/>
              </a:rPr>
              <a:t>Interaction scheme between CHAI3D and V-REP</a:t>
            </a:r>
            <a:endParaRPr kumimoji="0" lang="en-GB" altLang="it-IT" sz="2800" b="1" i="0" u="none" strike="noStrike" kern="1200" cap="small" spc="0" dirty="0" smtClean="0">
              <a:ln>
                <a:noFill/>
              </a:ln>
              <a:solidFill>
                <a:srgbClr val="822433"/>
              </a:solidFill>
              <a:effectLst/>
              <a:uLnTx/>
              <a:uFillTx/>
            </a:endParaRPr>
          </a:p>
        </p:txBody>
      </p:sp>
      <p:grpSp>
        <p:nvGrpSpPr>
          <p:cNvPr id="48" name="Gruppo 47"/>
          <p:cNvGrpSpPr/>
          <p:nvPr/>
        </p:nvGrpSpPr>
        <p:grpSpPr>
          <a:xfrm>
            <a:off x="1029478" y="2045718"/>
            <a:ext cx="10182253" cy="2868164"/>
            <a:chOff x="1116012" y="2259240"/>
            <a:chExt cx="10182253" cy="2868164"/>
          </a:xfrm>
        </p:grpSpPr>
        <p:sp>
          <p:nvSpPr>
            <p:cNvPr id="11" name="CasellaDiTesto 10"/>
            <p:cNvSpPr txBox="1"/>
            <p:nvPr/>
          </p:nvSpPr>
          <p:spPr>
            <a:xfrm>
              <a:off x="1116012" y="2606581"/>
              <a:ext cx="1999282" cy="1015663"/>
            </a:xfrm>
            <a:prstGeom prst="rect">
              <a:avLst/>
            </a:prstGeom>
            <a:solidFill>
              <a:srgbClr val="FFFFAF"/>
            </a:solidFill>
            <a:ln>
              <a:solidFill>
                <a:schemeClr val="bg2">
                  <a:lumMod val="75000"/>
                </a:schemeClr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endParaRPr lang="it-IT" sz="2000" dirty="0" smtClean="0"/>
            </a:p>
            <a:p>
              <a:pPr algn="ctr"/>
              <a:r>
                <a:rPr lang="it-IT" sz="2000" dirty="0" smtClean="0"/>
                <a:t>V-REP</a:t>
              </a:r>
            </a:p>
            <a:p>
              <a:pPr algn="ctr"/>
              <a:endParaRPr lang="en-US" sz="2000" dirty="0"/>
            </a:p>
          </p:txBody>
        </p:sp>
        <p:sp>
          <p:nvSpPr>
            <p:cNvPr id="14" name="CasellaDiTesto 13"/>
            <p:cNvSpPr txBox="1"/>
            <p:nvPr/>
          </p:nvSpPr>
          <p:spPr>
            <a:xfrm>
              <a:off x="1116012" y="4263594"/>
              <a:ext cx="1999282" cy="400110"/>
            </a:xfrm>
            <a:prstGeom prst="rect">
              <a:avLst/>
            </a:prstGeom>
            <a:solidFill>
              <a:srgbClr val="FFFFAF"/>
            </a:solidFill>
            <a:ln>
              <a:solidFill>
                <a:schemeClr val="bg2">
                  <a:lumMod val="75000"/>
                </a:schemeClr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it-IT" sz="2000" dirty="0" smtClean="0"/>
                <a:t>V-REP Scene</a:t>
              </a:r>
            </a:p>
          </p:txBody>
        </p:sp>
        <p:sp>
          <p:nvSpPr>
            <p:cNvPr id="15" name="CasellaDiTesto 14"/>
            <p:cNvSpPr txBox="1"/>
            <p:nvPr/>
          </p:nvSpPr>
          <p:spPr>
            <a:xfrm>
              <a:off x="3980614" y="2265082"/>
              <a:ext cx="2513175" cy="2862322"/>
            </a:xfrm>
            <a:prstGeom prst="rect">
              <a:avLst/>
            </a:prstGeom>
            <a:solidFill>
              <a:srgbClr val="FFFFAF"/>
            </a:solidFill>
            <a:ln>
              <a:solidFill>
                <a:schemeClr val="bg2">
                  <a:lumMod val="75000"/>
                </a:schemeClr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endParaRPr lang="it-IT" sz="2000" dirty="0" smtClean="0"/>
            </a:p>
            <a:p>
              <a:pPr algn="ctr"/>
              <a:r>
                <a:rPr lang="it-IT" sz="2000" dirty="0" err="1" smtClean="0"/>
                <a:t>External</a:t>
              </a:r>
              <a:r>
                <a:rPr lang="it-IT" sz="2000" dirty="0" smtClean="0"/>
                <a:t> C++ </a:t>
              </a:r>
              <a:r>
                <a:rPr lang="it-IT" sz="2000" dirty="0" err="1" smtClean="0"/>
                <a:t>plugin</a:t>
              </a:r>
              <a:endParaRPr lang="it-IT" sz="2000" dirty="0" smtClean="0"/>
            </a:p>
            <a:p>
              <a:pPr algn="ctr"/>
              <a:endParaRPr lang="it-IT" sz="2000" dirty="0" smtClean="0"/>
            </a:p>
            <a:p>
              <a:endParaRPr lang="it-IT" sz="2000" dirty="0" smtClean="0"/>
            </a:p>
            <a:p>
              <a:endParaRPr lang="it-IT" sz="2000" dirty="0"/>
            </a:p>
            <a:p>
              <a:endParaRPr lang="it-IT" sz="2000" dirty="0" smtClean="0"/>
            </a:p>
            <a:p>
              <a:endParaRPr lang="it-IT" sz="2000" dirty="0" smtClean="0"/>
            </a:p>
            <a:p>
              <a:endParaRPr lang="it-IT" sz="2000" dirty="0"/>
            </a:p>
            <a:p>
              <a:endParaRPr lang="en-US" sz="2000" dirty="0"/>
            </a:p>
          </p:txBody>
        </p:sp>
        <p:sp>
          <p:nvSpPr>
            <p:cNvPr id="16" name="CasellaDiTesto 15"/>
            <p:cNvSpPr txBox="1"/>
            <p:nvPr/>
          </p:nvSpPr>
          <p:spPr>
            <a:xfrm>
              <a:off x="4261146" y="3326911"/>
              <a:ext cx="1952112" cy="369332"/>
            </a:xfrm>
            <a:prstGeom prst="rect">
              <a:avLst/>
            </a:prstGeom>
            <a:solidFill>
              <a:srgbClr val="F9FECA"/>
            </a:solidFill>
            <a:ln>
              <a:solidFill>
                <a:schemeClr val="bg2">
                  <a:lumMod val="75000"/>
                </a:schemeClr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it-IT" dirty="0" err="1" smtClean="0"/>
                <a:t>Haptic</a:t>
              </a:r>
              <a:r>
                <a:rPr lang="it-IT" dirty="0" smtClean="0"/>
                <a:t> </a:t>
              </a:r>
              <a:r>
                <a:rPr lang="it-IT" dirty="0" err="1" smtClean="0"/>
                <a:t>loop</a:t>
              </a:r>
              <a:endParaRPr lang="en-US" dirty="0"/>
            </a:p>
          </p:txBody>
        </p:sp>
        <p:sp>
          <p:nvSpPr>
            <p:cNvPr id="17" name="CasellaDiTesto 16"/>
            <p:cNvSpPr txBox="1"/>
            <p:nvPr/>
          </p:nvSpPr>
          <p:spPr>
            <a:xfrm>
              <a:off x="4261146" y="4041578"/>
              <a:ext cx="1952112" cy="646331"/>
            </a:xfrm>
            <a:prstGeom prst="rect">
              <a:avLst/>
            </a:prstGeom>
            <a:solidFill>
              <a:srgbClr val="F9FECA"/>
            </a:solidFill>
            <a:ln>
              <a:solidFill>
                <a:schemeClr val="bg2">
                  <a:lumMod val="75000"/>
                </a:schemeClr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it-IT" dirty="0" smtClean="0"/>
                <a:t>V-REP </a:t>
              </a:r>
            </a:p>
            <a:p>
              <a:pPr algn="ctr"/>
              <a:r>
                <a:rPr lang="it-IT" dirty="0" err="1" smtClean="0"/>
                <a:t>simulation</a:t>
              </a:r>
              <a:r>
                <a:rPr lang="it-IT" dirty="0" smtClean="0"/>
                <a:t> </a:t>
              </a:r>
              <a:r>
                <a:rPr lang="it-IT" dirty="0" err="1" smtClean="0"/>
                <a:t>loop</a:t>
              </a:r>
              <a:endParaRPr lang="en-US" dirty="0"/>
            </a:p>
          </p:txBody>
        </p:sp>
        <p:sp>
          <p:nvSpPr>
            <p:cNvPr id="18" name="CasellaDiTesto 17"/>
            <p:cNvSpPr txBox="1"/>
            <p:nvPr/>
          </p:nvSpPr>
          <p:spPr>
            <a:xfrm>
              <a:off x="7364273" y="2259240"/>
              <a:ext cx="1536918" cy="1015663"/>
            </a:xfrm>
            <a:prstGeom prst="rect">
              <a:avLst/>
            </a:prstGeom>
            <a:solidFill>
              <a:srgbClr val="FFFFAF"/>
            </a:solidFill>
            <a:ln>
              <a:solidFill>
                <a:schemeClr val="bg2">
                  <a:lumMod val="75000"/>
                </a:schemeClr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endParaRPr lang="it-IT" sz="2000" dirty="0" smtClean="0"/>
            </a:p>
            <a:p>
              <a:pPr algn="ctr"/>
              <a:r>
                <a:rPr lang="it-IT" sz="2000" dirty="0" smtClean="0"/>
                <a:t>CHAI3D</a:t>
              </a:r>
            </a:p>
            <a:p>
              <a:pPr algn="ctr"/>
              <a:endParaRPr lang="en-US" sz="2000" dirty="0"/>
            </a:p>
          </p:txBody>
        </p:sp>
        <p:sp>
          <p:nvSpPr>
            <p:cNvPr id="19" name="CasellaDiTesto 18"/>
            <p:cNvSpPr txBox="1"/>
            <p:nvPr/>
          </p:nvSpPr>
          <p:spPr>
            <a:xfrm>
              <a:off x="9761347" y="2265082"/>
              <a:ext cx="1536918" cy="2246769"/>
            </a:xfrm>
            <a:prstGeom prst="rect">
              <a:avLst/>
            </a:prstGeom>
            <a:solidFill>
              <a:srgbClr val="FFFFAF"/>
            </a:solidFill>
            <a:ln>
              <a:solidFill>
                <a:schemeClr val="bg2">
                  <a:lumMod val="75000"/>
                </a:schemeClr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endParaRPr lang="it-IT" sz="2000" dirty="0" smtClean="0"/>
            </a:p>
            <a:p>
              <a:pPr algn="ctr"/>
              <a:r>
                <a:rPr lang="it-IT" sz="2000" dirty="0" smtClean="0"/>
                <a:t>DEVICE</a:t>
              </a:r>
            </a:p>
            <a:p>
              <a:pPr algn="ctr"/>
              <a:endParaRPr lang="it-IT" sz="2000" dirty="0" smtClean="0"/>
            </a:p>
            <a:p>
              <a:pPr algn="ctr"/>
              <a:endParaRPr lang="it-IT" sz="2000" dirty="0"/>
            </a:p>
            <a:p>
              <a:pPr algn="ctr"/>
              <a:endParaRPr lang="it-IT" sz="2000" dirty="0" smtClean="0"/>
            </a:p>
            <a:p>
              <a:pPr algn="ctr"/>
              <a:endParaRPr lang="it-IT" sz="2000" dirty="0"/>
            </a:p>
            <a:p>
              <a:pPr algn="ctr"/>
              <a:endParaRPr lang="it-IT" sz="2000" dirty="0" smtClean="0"/>
            </a:p>
          </p:txBody>
        </p:sp>
        <p:pic>
          <p:nvPicPr>
            <p:cNvPr id="1028" name="Picture 4" descr="http://www.geomagic.com/files/4314/3931/0192/GeoTouch_195-thumbnail.png"/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894800" y="3005146"/>
              <a:ext cx="1270012" cy="127001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cxnSp>
          <p:nvCxnSpPr>
            <p:cNvPr id="21" name="Connettore 2 20"/>
            <p:cNvCxnSpPr>
              <a:stCxn id="11" idx="3"/>
            </p:cNvCxnSpPr>
            <p:nvPr/>
          </p:nvCxnSpPr>
          <p:spPr>
            <a:xfrm flipV="1">
              <a:off x="3115294" y="3114412"/>
              <a:ext cx="865320" cy="1"/>
            </a:xfrm>
            <a:prstGeom prst="straightConnector1">
              <a:avLst/>
            </a:prstGeom>
            <a:ln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Connettore 2 23"/>
            <p:cNvCxnSpPr>
              <a:stCxn id="11" idx="2"/>
              <a:endCxn id="14" idx="0"/>
            </p:cNvCxnSpPr>
            <p:nvPr/>
          </p:nvCxnSpPr>
          <p:spPr>
            <a:xfrm>
              <a:off x="2115653" y="3622244"/>
              <a:ext cx="0" cy="641350"/>
            </a:xfrm>
            <a:prstGeom prst="straightConnector1">
              <a:avLst/>
            </a:prstGeom>
            <a:ln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Connettore 2 26"/>
            <p:cNvCxnSpPr>
              <a:endCxn id="18" idx="1"/>
            </p:cNvCxnSpPr>
            <p:nvPr/>
          </p:nvCxnSpPr>
          <p:spPr>
            <a:xfrm flipV="1">
              <a:off x="6213258" y="2767072"/>
              <a:ext cx="1151015" cy="756117"/>
            </a:xfrm>
            <a:prstGeom prst="straightConnector1">
              <a:avLst/>
            </a:prstGeom>
            <a:ln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Connettore 2 27"/>
            <p:cNvCxnSpPr/>
            <p:nvPr/>
          </p:nvCxnSpPr>
          <p:spPr>
            <a:xfrm flipV="1">
              <a:off x="8896027" y="2767070"/>
              <a:ext cx="865320" cy="1"/>
            </a:xfrm>
            <a:prstGeom prst="straightConnector1">
              <a:avLst/>
            </a:prstGeom>
            <a:ln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Connettore 2 29"/>
            <p:cNvCxnSpPr/>
            <p:nvPr/>
          </p:nvCxnSpPr>
          <p:spPr>
            <a:xfrm>
              <a:off x="5237201" y="3696243"/>
              <a:ext cx="0" cy="345335"/>
            </a:xfrm>
            <a:prstGeom prst="straightConnector1">
              <a:avLst/>
            </a:prstGeom>
            <a:ln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Connettore 2 30"/>
            <p:cNvCxnSpPr>
              <a:stCxn id="32" idx="1"/>
            </p:cNvCxnSpPr>
            <p:nvPr/>
          </p:nvCxnSpPr>
          <p:spPr>
            <a:xfrm flipH="1" flipV="1">
              <a:off x="6213258" y="4511851"/>
              <a:ext cx="1163914" cy="280695"/>
            </a:xfrm>
            <a:prstGeom prst="straightConnector1">
              <a:avLst/>
            </a:prstGeom>
            <a:ln>
              <a:prstDash val="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2" name="Pergamena 1 31"/>
            <p:cNvSpPr/>
            <p:nvPr/>
          </p:nvSpPr>
          <p:spPr>
            <a:xfrm>
              <a:off x="7293457" y="4457688"/>
              <a:ext cx="1635871" cy="669716"/>
            </a:xfrm>
            <a:prstGeom prst="verticalScroll">
              <a:avLst/>
            </a:prstGeom>
            <a:solidFill>
              <a:srgbClr val="F9FECA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it-IT" dirty="0" err="1" smtClean="0">
                  <a:solidFill>
                    <a:schemeClr val="tx1"/>
                  </a:solidFill>
                </a:rPr>
                <a:t>User’s</a:t>
              </a:r>
              <a:r>
                <a:rPr lang="it-IT" dirty="0" smtClean="0">
                  <a:solidFill>
                    <a:schemeClr val="tx1"/>
                  </a:solidFill>
                </a:rPr>
                <a:t> code</a:t>
              </a:r>
            </a:p>
            <a:p>
              <a:pPr algn="ctr"/>
              <a:r>
                <a:rPr lang="it-IT" dirty="0" err="1" smtClean="0">
                  <a:solidFill>
                    <a:schemeClr val="tx1"/>
                  </a:solidFill>
                </a:rPr>
                <a:t>goes</a:t>
              </a:r>
              <a:r>
                <a:rPr lang="it-IT" dirty="0" smtClean="0">
                  <a:solidFill>
                    <a:schemeClr val="tx1"/>
                  </a:solidFill>
                </a:rPr>
                <a:t> </a:t>
              </a:r>
              <a:r>
                <a:rPr lang="it-IT" dirty="0" err="1" smtClean="0">
                  <a:solidFill>
                    <a:schemeClr val="tx1"/>
                  </a:solidFill>
                </a:rPr>
                <a:t>here</a:t>
              </a:r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38" name="CasellaDiTesto 37"/>
            <p:cNvSpPr txBox="1"/>
            <p:nvPr/>
          </p:nvSpPr>
          <p:spPr>
            <a:xfrm>
              <a:off x="7353945" y="3512352"/>
              <a:ext cx="1536918" cy="707886"/>
            </a:xfrm>
            <a:prstGeom prst="rect">
              <a:avLst/>
            </a:prstGeom>
            <a:solidFill>
              <a:srgbClr val="FFFFAF"/>
            </a:solidFill>
            <a:ln>
              <a:solidFill>
                <a:schemeClr val="bg2">
                  <a:lumMod val="75000"/>
                </a:schemeClr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it-IT" sz="2000" dirty="0" err="1" smtClean="0"/>
                <a:t>Other</a:t>
              </a:r>
              <a:r>
                <a:rPr lang="it-IT" sz="2000" dirty="0" smtClean="0"/>
                <a:t> C++ </a:t>
              </a:r>
              <a:r>
                <a:rPr lang="it-IT" sz="2000" dirty="0" err="1" smtClean="0"/>
                <a:t>libraries</a:t>
              </a:r>
              <a:endParaRPr lang="it-IT" sz="2000" dirty="0" smtClean="0"/>
            </a:p>
          </p:txBody>
        </p:sp>
        <p:cxnSp>
          <p:nvCxnSpPr>
            <p:cNvPr id="39" name="Connettore 2 38"/>
            <p:cNvCxnSpPr>
              <a:endCxn id="38" idx="1"/>
            </p:cNvCxnSpPr>
            <p:nvPr/>
          </p:nvCxnSpPr>
          <p:spPr>
            <a:xfrm flipV="1">
              <a:off x="6213258" y="3866295"/>
              <a:ext cx="1140687" cy="371645"/>
            </a:xfrm>
            <a:prstGeom prst="straightConnector1">
              <a:avLst/>
            </a:prstGeom>
            <a:ln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9" name="Segnaposto data 4"/>
          <p:cNvSpPr>
            <a:spLocks noGrp="1"/>
          </p:cNvSpPr>
          <p:nvPr>
            <p:ph type="dt" sz="half" idx="10"/>
          </p:nvPr>
        </p:nvSpPr>
        <p:spPr>
          <a:xfrm>
            <a:off x="8523167" y="6177312"/>
            <a:ext cx="966437" cy="457200"/>
          </a:xfrm>
        </p:spPr>
        <p:txBody>
          <a:bodyPr/>
          <a:lstStyle/>
          <a:p>
            <a:r>
              <a:rPr lang="it-IT" altLang="it-IT" dirty="0" smtClean="0">
                <a:solidFill>
                  <a:schemeClr val="bg1"/>
                </a:solidFill>
                <a:latin typeface="+mj-lt"/>
              </a:rPr>
              <a:t>11/11/2016</a:t>
            </a:r>
            <a:endParaRPr lang="it-IT" altLang="it-IT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33" name="Segnaposto numero diapositiva 6"/>
          <p:cNvSpPr>
            <a:spLocks noGrp="1"/>
          </p:cNvSpPr>
          <p:nvPr>
            <p:ph type="sldNum" sz="quarter" idx="12"/>
          </p:nvPr>
        </p:nvSpPr>
        <p:spPr>
          <a:xfrm>
            <a:off x="9887244" y="6156812"/>
            <a:ext cx="1905000" cy="457200"/>
          </a:xfrm>
        </p:spPr>
        <p:txBody>
          <a:bodyPr/>
          <a:lstStyle/>
          <a:p>
            <a:r>
              <a:rPr lang="it-IT" altLang="it-IT" dirty="0" smtClean="0">
                <a:solidFill>
                  <a:schemeClr val="bg1"/>
                </a:solidFill>
                <a:latin typeface="+mj-lt"/>
              </a:rPr>
              <a:t>Page 15</a:t>
            </a:r>
            <a:endParaRPr lang="it-IT" altLang="it-IT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34" name="Segnaposto piè di pagina 5"/>
          <p:cNvSpPr>
            <a:spLocks noGrp="1"/>
          </p:cNvSpPr>
          <p:nvPr>
            <p:ph type="ftr" sz="quarter" idx="11"/>
          </p:nvPr>
        </p:nvSpPr>
        <p:spPr>
          <a:xfrm>
            <a:off x="2785050" y="6146800"/>
            <a:ext cx="4354500" cy="553984"/>
          </a:xfrm>
        </p:spPr>
        <p:txBody>
          <a:bodyPr/>
          <a:lstStyle/>
          <a:p>
            <a:r>
              <a:rPr lang="en-GB" altLang="it-IT" b="1" cap="small" spc="300" dirty="0">
                <a:solidFill>
                  <a:schemeClr val="bg1"/>
                </a:solidFill>
                <a:latin typeface="+mj-lt"/>
              </a:rPr>
              <a:t>Introduction to the </a:t>
            </a:r>
            <a:br>
              <a:rPr lang="en-GB" altLang="it-IT" b="1" cap="small" spc="300" dirty="0">
                <a:solidFill>
                  <a:schemeClr val="bg1"/>
                </a:solidFill>
                <a:latin typeface="+mj-lt"/>
              </a:rPr>
            </a:br>
            <a:r>
              <a:rPr lang="en-GB" altLang="it-IT" b="1" cap="small" spc="300" dirty="0" err="1">
                <a:solidFill>
                  <a:schemeClr val="bg1"/>
                </a:solidFill>
                <a:latin typeface="+mj-lt"/>
              </a:rPr>
              <a:t>Geomagic</a:t>
            </a:r>
            <a:r>
              <a:rPr lang="en-GB" altLang="it-IT" b="1" cap="small" spc="300" dirty="0">
                <a:solidFill>
                  <a:schemeClr val="bg1"/>
                </a:solidFill>
                <a:latin typeface="+mj-lt"/>
              </a:rPr>
              <a:t> Touch haptic device </a:t>
            </a:r>
            <a:br>
              <a:rPr lang="en-GB" altLang="it-IT" b="1" cap="small" spc="300" dirty="0">
                <a:solidFill>
                  <a:schemeClr val="bg1"/>
                </a:solidFill>
                <a:latin typeface="+mj-lt"/>
              </a:rPr>
            </a:br>
            <a:r>
              <a:rPr lang="en-GB" altLang="it-IT" b="1" cap="small" spc="300" dirty="0">
                <a:solidFill>
                  <a:schemeClr val="bg1"/>
                </a:solidFill>
                <a:latin typeface="+mj-lt"/>
              </a:rPr>
              <a:t>and the relative software libraries</a:t>
            </a:r>
            <a:endParaRPr lang="it-IT" altLang="it-IT" dirty="0">
              <a:solidFill>
                <a:schemeClr val="bg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8475193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17"/>
          <p:cNvGrpSpPr>
            <a:grpSpLocks/>
          </p:cNvGrpSpPr>
          <p:nvPr/>
        </p:nvGrpSpPr>
        <p:grpSpPr bwMode="auto">
          <a:xfrm>
            <a:off x="0" y="6045200"/>
            <a:ext cx="12189884" cy="812800"/>
            <a:chOff x="0" y="1738"/>
            <a:chExt cx="5760" cy="2582"/>
          </a:xfrm>
        </p:grpSpPr>
        <p:pic>
          <p:nvPicPr>
            <p:cNvPr id="5" name="Picture 15" descr="Fondino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2643"/>
              <a:ext cx="5760" cy="167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7" name="Picture 16" descr="fascia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316" y="1738"/>
              <a:ext cx="4444" cy="90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2" name="Rectangle 2"/>
          <p:cNvSpPr txBox="1">
            <a:spLocks noChangeArrowheads="1"/>
          </p:cNvSpPr>
          <p:nvPr/>
        </p:nvSpPr>
        <p:spPr bwMode="auto">
          <a:xfrm>
            <a:off x="1116012" y="404813"/>
            <a:ext cx="10009187" cy="5095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 rtl="0" fontAlgn="base">
              <a:spcBef>
                <a:spcPct val="0"/>
              </a:spcBef>
              <a:spcAft>
                <a:spcPct val="0"/>
              </a:spcAft>
              <a:defRPr sz="2400" b="1" kern="1200">
                <a:solidFill>
                  <a:srgbClr val="822433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2pPr>
            <a:lvl3pPr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3pPr>
            <a:lvl4pPr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4pPr>
            <a:lvl5pPr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9pPr>
          </a:lstStyle>
          <a:p>
            <a:pPr marR="0" lvl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  <a:defRPr/>
            </a:pPr>
            <a:r>
              <a:rPr kumimoji="0" lang="en-GB" altLang="it-IT" sz="2800" b="1" i="0" u="none" strike="noStrike" kern="1200" cap="small" spc="0" dirty="0" smtClean="0">
                <a:ln>
                  <a:noFill/>
                </a:ln>
                <a:solidFill>
                  <a:srgbClr val="822434"/>
                </a:solidFill>
                <a:effectLst/>
                <a:uLnTx/>
                <a:uFillTx/>
              </a:rPr>
              <a:t>System Setting</a:t>
            </a:r>
            <a:endParaRPr kumimoji="0" lang="en-GB" altLang="it-IT" sz="2800" b="1" i="0" u="none" strike="noStrike" kern="1200" cap="small" spc="0" dirty="0" smtClean="0">
              <a:ln>
                <a:noFill/>
              </a:ln>
              <a:solidFill>
                <a:srgbClr val="822433"/>
              </a:solidFill>
              <a:effectLst/>
              <a:uLnTx/>
              <a:uFillTx/>
            </a:endParaRPr>
          </a:p>
        </p:txBody>
      </p:sp>
      <p:sp>
        <p:nvSpPr>
          <p:cNvPr id="14" name="Rectangle 2"/>
          <p:cNvSpPr txBox="1">
            <a:spLocks noChangeArrowheads="1"/>
          </p:cNvSpPr>
          <p:nvPr/>
        </p:nvSpPr>
        <p:spPr bwMode="auto">
          <a:xfrm>
            <a:off x="1116012" y="1033347"/>
            <a:ext cx="9831389" cy="473794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 rtl="0" fontAlgn="base">
              <a:spcBef>
                <a:spcPct val="0"/>
              </a:spcBef>
              <a:spcAft>
                <a:spcPct val="0"/>
              </a:spcAft>
              <a:defRPr sz="2400" b="1" kern="1200">
                <a:solidFill>
                  <a:srgbClr val="822433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2pPr>
            <a:lvl3pPr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3pPr>
            <a:lvl4pPr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4pPr>
            <a:lvl5pPr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9pPr>
          </a:lstStyle>
          <a:p>
            <a:pPr lvl="0" algn="just">
              <a:defRPr/>
            </a:pPr>
            <a:r>
              <a:rPr lang="en-GB" altLang="it-IT" sz="2000" b="0" dirty="0" smtClean="0">
                <a:solidFill>
                  <a:schemeClr val="tx1"/>
                </a:solidFill>
              </a:rPr>
              <a:t>Besides the device is recognized both in Windows and Ubuntu, the following procedure has been used and tested on Windows 10 only.</a:t>
            </a:r>
            <a:endParaRPr lang="en-GB" altLang="it-IT" sz="2000" b="0" dirty="0">
              <a:solidFill>
                <a:schemeClr val="tx1"/>
              </a:solidFill>
            </a:endParaRPr>
          </a:p>
          <a:p>
            <a:pPr lvl="0" algn="just">
              <a:defRPr/>
            </a:pPr>
            <a:endParaRPr lang="en-GB" altLang="it-IT" sz="2000" b="0" dirty="0" smtClean="0">
              <a:solidFill>
                <a:schemeClr val="tx1"/>
              </a:solidFill>
            </a:endParaRPr>
          </a:p>
          <a:p>
            <a:pPr lvl="0" algn="just">
              <a:defRPr/>
            </a:pPr>
            <a:r>
              <a:rPr lang="en-GB" altLang="it-IT" sz="2000" b="0" dirty="0" smtClean="0">
                <a:solidFill>
                  <a:schemeClr val="tx1"/>
                </a:solidFill>
              </a:rPr>
              <a:t>The following procedure is explained in detail in the appendix guide.</a:t>
            </a:r>
          </a:p>
          <a:p>
            <a:pPr lvl="0" algn="just">
              <a:defRPr/>
            </a:pPr>
            <a:endParaRPr lang="en-GB" altLang="it-IT" sz="2000" b="0" dirty="0" smtClean="0">
              <a:solidFill>
                <a:schemeClr val="tx1"/>
              </a:solidFill>
            </a:endParaRPr>
          </a:p>
          <a:p>
            <a:pPr marL="457200" lvl="0" indent="-457200" algn="just">
              <a:buFont typeface="+mj-lt"/>
              <a:buAutoNum type="arabicPeriod"/>
              <a:defRPr/>
            </a:pPr>
            <a:r>
              <a:rPr lang="en-GB" altLang="it-IT" sz="2000" b="0" dirty="0" smtClean="0">
                <a:solidFill>
                  <a:schemeClr val="tx1"/>
                </a:solidFill>
              </a:rPr>
              <a:t>Download and install </a:t>
            </a:r>
            <a:r>
              <a:rPr lang="en-GB" altLang="it-IT" sz="2000" b="0" dirty="0" err="1" smtClean="0">
                <a:solidFill>
                  <a:schemeClr val="tx1"/>
                </a:solidFill>
              </a:rPr>
              <a:t>Geomagic</a:t>
            </a:r>
            <a:r>
              <a:rPr lang="en-GB" altLang="it-IT" sz="2000" b="0" dirty="0" smtClean="0">
                <a:solidFill>
                  <a:schemeClr val="tx1"/>
                </a:solidFill>
              </a:rPr>
              <a:t> touch drivers</a:t>
            </a:r>
          </a:p>
          <a:p>
            <a:pPr marL="457200" lvl="0" indent="-457200" algn="just">
              <a:buFont typeface="+mj-lt"/>
              <a:buAutoNum type="arabicPeriod"/>
              <a:defRPr/>
            </a:pPr>
            <a:r>
              <a:rPr lang="en-GB" altLang="it-IT" sz="2000" b="0" dirty="0" smtClean="0">
                <a:solidFill>
                  <a:schemeClr val="tx1"/>
                </a:solidFill>
              </a:rPr>
              <a:t>Download and install </a:t>
            </a:r>
            <a:r>
              <a:rPr lang="en-GB" altLang="it-IT" sz="2000" b="0" dirty="0" err="1" smtClean="0">
                <a:solidFill>
                  <a:schemeClr val="tx1"/>
                </a:solidFill>
              </a:rPr>
              <a:t>OpenHaptics</a:t>
            </a:r>
            <a:r>
              <a:rPr lang="en-GB" altLang="it-IT" sz="2000" b="0" dirty="0" smtClean="0">
                <a:solidFill>
                  <a:schemeClr val="tx1"/>
                </a:solidFill>
              </a:rPr>
              <a:t> or CHAI3D libraries</a:t>
            </a:r>
          </a:p>
          <a:p>
            <a:pPr marL="457200" lvl="0" indent="-457200" algn="just">
              <a:buFont typeface="+mj-lt"/>
              <a:buAutoNum type="arabicPeriod"/>
              <a:defRPr/>
            </a:pPr>
            <a:r>
              <a:rPr lang="en-GB" altLang="it-IT" sz="2000" b="0" dirty="0" smtClean="0">
                <a:solidFill>
                  <a:schemeClr val="tx1"/>
                </a:solidFill>
              </a:rPr>
              <a:t>Both libraries require Microsoft Visual Studio</a:t>
            </a:r>
          </a:p>
          <a:p>
            <a:pPr marL="342900" lvl="0" indent="-342900" algn="just">
              <a:buFont typeface="Arial" panose="020B0604020202020204" pitchFamily="34" charset="0"/>
              <a:buChar char="•"/>
              <a:defRPr/>
            </a:pPr>
            <a:endParaRPr lang="en-GB" altLang="it-IT" sz="2000" b="0" dirty="0">
              <a:solidFill>
                <a:schemeClr val="tx1"/>
              </a:solidFill>
            </a:endParaRPr>
          </a:p>
          <a:p>
            <a:pPr marL="342900" lvl="0" indent="-342900" algn="just">
              <a:buFont typeface="Arial" panose="020B0604020202020204" pitchFamily="34" charset="0"/>
              <a:buChar char="•"/>
              <a:defRPr/>
            </a:pPr>
            <a:r>
              <a:rPr lang="en-GB" altLang="it-IT" sz="2000" b="0" dirty="0" smtClean="0">
                <a:solidFill>
                  <a:schemeClr val="tx1"/>
                </a:solidFill>
              </a:rPr>
              <a:t>Note about the structure of the folders of </a:t>
            </a:r>
            <a:r>
              <a:rPr lang="en-GB" altLang="it-IT" sz="2000" b="0" dirty="0" err="1" smtClean="0">
                <a:solidFill>
                  <a:schemeClr val="tx1"/>
                </a:solidFill>
              </a:rPr>
              <a:t>OpenHaptics</a:t>
            </a:r>
            <a:r>
              <a:rPr lang="en-GB" altLang="it-IT" sz="2000" b="0" dirty="0" smtClean="0">
                <a:solidFill>
                  <a:schemeClr val="tx1"/>
                </a:solidFill>
              </a:rPr>
              <a:t> and CHAI3D (bin, doc, examples)</a:t>
            </a:r>
          </a:p>
          <a:p>
            <a:pPr marL="342900" lvl="0" indent="-342900" algn="just">
              <a:buFont typeface="Arial" panose="020B0604020202020204" pitchFamily="34" charset="0"/>
              <a:buChar char="•"/>
              <a:defRPr/>
            </a:pPr>
            <a:endParaRPr lang="en-GB" altLang="it-IT" sz="2000" b="0" dirty="0">
              <a:solidFill>
                <a:schemeClr val="tx1"/>
              </a:solidFill>
            </a:endParaRPr>
          </a:p>
          <a:p>
            <a:pPr marL="457200" lvl="0" indent="-457200" algn="just">
              <a:buAutoNum type="arabicPeriod" startAt="4"/>
              <a:defRPr/>
            </a:pPr>
            <a:r>
              <a:rPr lang="en-GB" altLang="it-IT" sz="2000" b="0" dirty="0" smtClean="0">
                <a:solidFill>
                  <a:schemeClr val="tx1"/>
                </a:solidFill>
              </a:rPr>
              <a:t>Do the pairing and calibration procedure (</a:t>
            </a:r>
            <a:r>
              <a:rPr lang="en-GB" altLang="it-IT" sz="2000" b="0" dirty="0" err="1" smtClean="0">
                <a:solidFill>
                  <a:schemeClr val="tx1"/>
                </a:solidFill>
              </a:rPr>
              <a:t>Geomagic</a:t>
            </a:r>
            <a:r>
              <a:rPr lang="en-GB" altLang="it-IT" sz="2000" b="0" dirty="0" smtClean="0">
                <a:solidFill>
                  <a:schemeClr val="tx1"/>
                </a:solidFill>
              </a:rPr>
              <a:t> Driver)</a:t>
            </a:r>
          </a:p>
          <a:p>
            <a:pPr marL="457200" lvl="0" indent="-457200" algn="just">
              <a:buAutoNum type="arabicPeriod" startAt="4"/>
              <a:defRPr/>
            </a:pPr>
            <a:r>
              <a:rPr lang="en-GB" altLang="it-IT" sz="2000" b="0" dirty="0" smtClean="0">
                <a:solidFill>
                  <a:schemeClr val="tx1"/>
                </a:solidFill>
              </a:rPr>
              <a:t>Run the compiled program and have fun </a:t>
            </a:r>
          </a:p>
        </p:txBody>
      </p:sp>
      <p:sp>
        <p:nvSpPr>
          <p:cNvPr id="11" name="Segnaposto data 4"/>
          <p:cNvSpPr>
            <a:spLocks noGrp="1"/>
          </p:cNvSpPr>
          <p:nvPr>
            <p:ph type="dt" sz="half" idx="10"/>
          </p:nvPr>
        </p:nvSpPr>
        <p:spPr>
          <a:xfrm>
            <a:off x="8523167" y="6177312"/>
            <a:ext cx="966437" cy="457200"/>
          </a:xfrm>
        </p:spPr>
        <p:txBody>
          <a:bodyPr/>
          <a:lstStyle/>
          <a:p>
            <a:r>
              <a:rPr lang="it-IT" altLang="it-IT" dirty="0" smtClean="0">
                <a:solidFill>
                  <a:schemeClr val="bg1"/>
                </a:solidFill>
                <a:latin typeface="+mj-lt"/>
              </a:rPr>
              <a:t>11/11/2016</a:t>
            </a:r>
            <a:endParaRPr lang="it-IT" altLang="it-IT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3" name="Segnaposto numero diapositiva 6"/>
          <p:cNvSpPr>
            <a:spLocks noGrp="1"/>
          </p:cNvSpPr>
          <p:nvPr>
            <p:ph type="sldNum" sz="quarter" idx="12"/>
          </p:nvPr>
        </p:nvSpPr>
        <p:spPr>
          <a:xfrm>
            <a:off x="9887244" y="6156812"/>
            <a:ext cx="1905000" cy="457200"/>
          </a:xfrm>
        </p:spPr>
        <p:txBody>
          <a:bodyPr/>
          <a:lstStyle/>
          <a:p>
            <a:r>
              <a:rPr lang="it-IT" altLang="it-IT" dirty="0" smtClean="0">
                <a:solidFill>
                  <a:schemeClr val="bg1"/>
                </a:solidFill>
                <a:latin typeface="+mj-lt"/>
              </a:rPr>
              <a:t>Page 16</a:t>
            </a:r>
            <a:endParaRPr lang="it-IT" altLang="it-IT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5" name="Segnaposto piè di pagina 5"/>
          <p:cNvSpPr>
            <a:spLocks noGrp="1"/>
          </p:cNvSpPr>
          <p:nvPr>
            <p:ph type="ftr" sz="quarter" idx="11"/>
          </p:nvPr>
        </p:nvSpPr>
        <p:spPr>
          <a:xfrm>
            <a:off x="2785050" y="6146800"/>
            <a:ext cx="4354500" cy="553984"/>
          </a:xfrm>
        </p:spPr>
        <p:txBody>
          <a:bodyPr/>
          <a:lstStyle/>
          <a:p>
            <a:r>
              <a:rPr lang="en-GB" altLang="it-IT" b="1" cap="small" spc="300" dirty="0">
                <a:solidFill>
                  <a:schemeClr val="bg1"/>
                </a:solidFill>
                <a:latin typeface="+mj-lt"/>
              </a:rPr>
              <a:t>Introduction to the </a:t>
            </a:r>
            <a:br>
              <a:rPr lang="en-GB" altLang="it-IT" b="1" cap="small" spc="300" dirty="0">
                <a:solidFill>
                  <a:schemeClr val="bg1"/>
                </a:solidFill>
                <a:latin typeface="+mj-lt"/>
              </a:rPr>
            </a:br>
            <a:r>
              <a:rPr lang="en-GB" altLang="it-IT" b="1" cap="small" spc="300" dirty="0" err="1">
                <a:solidFill>
                  <a:schemeClr val="bg1"/>
                </a:solidFill>
                <a:latin typeface="+mj-lt"/>
              </a:rPr>
              <a:t>Geomagic</a:t>
            </a:r>
            <a:r>
              <a:rPr lang="en-GB" altLang="it-IT" b="1" cap="small" spc="300" dirty="0">
                <a:solidFill>
                  <a:schemeClr val="bg1"/>
                </a:solidFill>
                <a:latin typeface="+mj-lt"/>
              </a:rPr>
              <a:t> Touch haptic device </a:t>
            </a:r>
            <a:br>
              <a:rPr lang="en-GB" altLang="it-IT" b="1" cap="small" spc="300" dirty="0">
                <a:solidFill>
                  <a:schemeClr val="bg1"/>
                </a:solidFill>
                <a:latin typeface="+mj-lt"/>
              </a:rPr>
            </a:br>
            <a:r>
              <a:rPr lang="en-GB" altLang="it-IT" b="1" cap="small" spc="300" dirty="0">
                <a:solidFill>
                  <a:schemeClr val="bg1"/>
                </a:solidFill>
                <a:latin typeface="+mj-lt"/>
              </a:rPr>
              <a:t>and the relative software libraries</a:t>
            </a:r>
            <a:endParaRPr lang="it-IT" altLang="it-IT" dirty="0">
              <a:solidFill>
                <a:schemeClr val="bg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027637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17"/>
          <p:cNvGrpSpPr>
            <a:grpSpLocks/>
          </p:cNvGrpSpPr>
          <p:nvPr/>
        </p:nvGrpSpPr>
        <p:grpSpPr bwMode="auto">
          <a:xfrm>
            <a:off x="0" y="6045200"/>
            <a:ext cx="12189884" cy="812800"/>
            <a:chOff x="0" y="1738"/>
            <a:chExt cx="5760" cy="2582"/>
          </a:xfrm>
        </p:grpSpPr>
        <p:pic>
          <p:nvPicPr>
            <p:cNvPr id="5" name="Picture 15" descr="Fondino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2643"/>
              <a:ext cx="5760" cy="167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7" name="Picture 16" descr="fascia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316" y="1738"/>
              <a:ext cx="4444" cy="90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2" name="Rectangle 2"/>
          <p:cNvSpPr txBox="1">
            <a:spLocks noChangeArrowheads="1"/>
          </p:cNvSpPr>
          <p:nvPr/>
        </p:nvSpPr>
        <p:spPr bwMode="auto">
          <a:xfrm>
            <a:off x="1090348" y="2404094"/>
            <a:ext cx="10009187" cy="7110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 rtl="0" fontAlgn="base">
              <a:spcBef>
                <a:spcPct val="0"/>
              </a:spcBef>
              <a:spcAft>
                <a:spcPct val="0"/>
              </a:spcAft>
              <a:defRPr sz="2400" b="1" kern="1200">
                <a:solidFill>
                  <a:srgbClr val="822433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2pPr>
            <a:lvl3pPr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3pPr>
            <a:lvl4pPr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4pPr>
            <a:lvl5pPr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9pPr>
          </a:lstStyle>
          <a:p>
            <a:pPr marR="0" lvl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  <a:defRPr/>
            </a:pPr>
            <a:r>
              <a:rPr kumimoji="0" lang="en-GB" altLang="it-IT" sz="3200" b="1" i="0" u="none" strike="noStrike" kern="1200" cap="small" spc="0" dirty="0" smtClean="0">
                <a:ln>
                  <a:noFill/>
                </a:ln>
                <a:solidFill>
                  <a:srgbClr val="822433"/>
                </a:solidFill>
                <a:effectLst/>
                <a:uLnTx/>
                <a:uFillTx/>
              </a:rPr>
              <a:t>Thanks for your attention</a:t>
            </a:r>
          </a:p>
        </p:txBody>
      </p:sp>
      <p:sp>
        <p:nvSpPr>
          <p:cNvPr id="11" name="Segnaposto data 4"/>
          <p:cNvSpPr>
            <a:spLocks noGrp="1"/>
          </p:cNvSpPr>
          <p:nvPr>
            <p:ph type="dt" sz="half" idx="10"/>
          </p:nvPr>
        </p:nvSpPr>
        <p:spPr>
          <a:xfrm>
            <a:off x="8523167" y="6177312"/>
            <a:ext cx="966437" cy="457200"/>
          </a:xfrm>
        </p:spPr>
        <p:txBody>
          <a:bodyPr/>
          <a:lstStyle/>
          <a:p>
            <a:r>
              <a:rPr lang="it-IT" altLang="it-IT" dirty="0" smtClean="0">
                <a:solidFill>
                  <a:schemeClr val="bg1"/>
                </a:solidFill>
                <a:latin typeface="+mj-lt"/>
              </a:rPr>
              <a:t>11/11/2016</a:t>
            </a:r>
            <a:endParaRPr lang="it-IT" altLang="it-IT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3" name="Segnaposto numero diapositiva 6"/>
          <p:cNvSpPr>
            <a:spLocks noGrp="1"/>
          </p:cNvSpPr>
          <p:nvPr>
            <p:ph type="sldNum" sz="quarter" idx="12"/>
          </p:nvPr>
        </p:nvSpPr>
        <p:spPr>
          <a:xfrm>
            <a:off x="9887244" y="6156812"/>
            <a:ext cx="1905000" cy="457200"/>
          </a:xfrm>
        </p:spPr>
        <p:txBody>
          <a:bodyPr/>
          <a:lstStyle/>
          <a:p>
            <a:r>
              <a:rPr lang="it-IT" altLang="it-IT" dirty="0" smtClean="0">
                <a:solidFill>
                  <a:schemeClr val="bg1"/>
                </a:solidFill>
                <a:latin typeface="+mj-lt"/>
              </a:rPr>
              <a:t>Page 17</a:t>
            </a:r>
            <a:endParaRPr lang="it-IT" altLang="it-IT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4" name="Segnaposto piè di pagina 5"/>
          <p:cNvSpPr>
            <a:spLocks noGrp="1"/>
          </p:cNvSpPr>
          <p:nvPr>
            <p:ph type="ftr" sz="quarter" idx="11"/>
          </p:nvPr>
        </p:nvSpPr>
        <p:spPr>
          <a:xfrm>
            <a:off x="2785050" y="6146800"/>
            <a:ext cx="4354500" cy="553984"/>
          </a:xfrm>
        </p:spPr>
        <p:txBody>
          <a:bodyPr/>
          <a:lstStyle/>
          <a:p>
            <a:r>
              <a:rPr lang="en-GB" altLang="it-IT" b="1" cap="small" spc="300" dirty="0">
                <a:solidFill>
                  <a:schemeClr val="bg1"/>
                </a:solidFill>
                <a:latin typeface="+mj-lt"/>
              </a:rPr>
              <a:t>Introduction to the </a:t>
            </a:r>
            <a:br>
              <a:rPr lang="en-GB" altLang="it-IT" b="1" cap="small" spc="300" dirty="0">
                <a:solidFill>
                  <a:schemeClr val="bg1"/>
                </a:solidFill>
                <a:latin typeface="+mj-lt"/>
              </a:rPr>
            </a:br>
            <a:r>
              <a:rPr lang="en-GB" altLang="it-IT" b="1" cap="small" spc="300" dirty="0" err="1">
                <a:solidFill>
                  <a:schemeClr val="bg1"/>
                </a:solidFill>
                <a:latin typeface="+mj-lt"/>
              </a:rPr>
              <a:t>Geomagic</a:t>
            </a:r>
            <a:r>
              <a:rPr lang="en-GB" altLang="it-IT" b="1" cap="small" spc="300" dirty="0">
                <a:solidFill>
                  <a:schemeClr val="bg1"/>
                </a:solidFill>
                <a:latin typeface="+mj-lt"/>
              </a:rPr>
              <a:t> Touch haptic device </a:t>
            </a:r>
            <a:br>
              <a:rPr lang="en-GB" altLang="it-IT" b="1" cap="small" spc="300" dirty="0">
                <a:solidFill>
                  <a:schemeClr val="bg1"/>
                </a:solidFill>
                <a:latin typeface="+mj-lt"/>
              </a:rPr>
            </a:br>
            <a:r>
              <a:rPr lang="en-GB" altLang="it-IT" b="1" cap="small" spc="300" dirty="0">
                <a:solidFill>
                  <a:schemeClr val="bg1"/>
                </a:solidFill>
                <a:latin typeface="+mj-lt"/>
              </a:rPr>
              <a:t>and the relative software libraries</a:t>
            </a:r>
            <a:endParaRPr lang="it-IT" altLang="it-IT" dirty="0">
              <a:solidFill>
                <a:schemeClr val="bg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4793531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17"/>
          <p:cNvGrpSpPr>
            <a:grpSpLocks/>
          </p:cNvGrpSpPr>
          <p:nvPr/>
        </p:nvGrpSpPr>
        <p:grpSpPr bwMode="auto">
          <a:xfrm>
            <a:off x="0" y="6045200"/>
            <a:ext cx="12189884" cy="812800"/>
            <a:chOff x="0" y="1738"/>
            <a:chExt cx="5760" cy="2582"/>
          </a:xfrm>
        </p:grpSpPr>
        <p:pic>
          <p:nvPicPr>
            <p:cNvPr id="5" name="Picture 15" descr="Fondino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2643"/>
              <a:ext cx="5760" cy="167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7" name="Picture 16" descr="fascia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316" y="1738"/>
              <a:ext cx="4444" cy="90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2" name="Rectangle 2"/>
          <p:cNvSpPr txBox="1">
            <a:spLocks noChangeArrowheads="1"/>
          </p:cNvSpPr>
          <p:nvPr/>
        </p:nvSpPr>
        <p:spPr bwMode="auto">
          <a:xfrm>
            <a:off x="1116012" y="404813"/>
            <a:ext cx="10009187" cy="5095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 rtl="0" fontAlgn="base">
              <a:spcBef>
                <a:spcPct val="0"/>
              </a:spcBef>
              <a:spcAft>
                <a:spcPct val="0"/>
              </a:spcAft>
              <a:defRPr sz="2400" b="1" kern="1200">
                <a:solidFill>
                  <a:srgbClr val="822433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2pPr>
            <a:lvl3pPr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3pPr>
            <a:lvl4pPr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4pPr>
            <a:lvl5pPr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9pPr>
          </a:lstStyle>
          <a:p>
            <a:pPr marR="0" lvl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  <a:defRPr/>
            </a:pPr>
            <a:r>
              <a:rPr kumimoji="0" lang="en-GB" altLang="it-IT" sz="2800" b="1" i="0" u="none" strike="noStrike" kern="1200" cap="small" spc="0" dirty="0" smtClean="0">
                <a:ln>
                  <a:noFill/>
                </a:ln>
                <a:solidFill>
                  <a:srgbClr val="822434"/>
                </a:solidFill>
                <a:effectLst/>
                <a:uLnTx/>
                <a:uFillTx/>
              </a:rPr>
              <a:t>APPENDIX:</a:t>
            </a:r>
          </a:p>
          <a:p>
            <a:pPr marR="0" lvl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  <a:defRPr/>
            </a:pPr>
            <a:r>
              <a:rPr kumimoji="0" lang="en-GB" altLang="it-IT" sz="2800" b="1" i="0" u="none" strike="noStrike" kern="1200" cap="small" spc="0" dirty="0" smtClean="0">
                <a:ln>
                  <a:noFill/>
                </a:ln>
                <a:solidFill>
                  <a:srgbClr val="822434"/>
                </a:solidFill>
                <a:effectLst/>
                <a:uLnTx/>
                <a:uFillTx/>
              </a:rPr>
              <a:t>Guide to installation of </a:t>
            </a:r>
            <a:r>
              <a:rPr kumimoji="0" lang="en-GB" altLang="it-IT" sz="2800" b="1" i="0" u="none" strike="noStrike" kern="1200" cap="small" spc="0" dirty="0" err="1" smtClean="0">
                <a:ln>
                  <a:noFill/>
                </a:ln>
                <a:solidFill>
                  <a:srgbClr val="822434"/>
                </a:solidFill>
                <a:effectLst/>
                <a:uLnTx/>
                <a:uFillTx/>
              </a:rPr>
              <a:t>Geomagic</a:t>
            </a:r>
            <a:r>
              <a:rPr kumimoji="0" lang="en-GB" altLang="it-IT" sz="2800" b="1" i="0" u="none" strike="noStrike" kern="1200" cap="small" spc="0" dirty="0" smtClean="0">
                <a:ln>
                  <a:noFill/>
                </a:ln>
                <a:solidFill>
                  <a:srgbClr val="822434"/>
                </a:solidFill>
                <a:effectLst/>
                <a:uLnTx/>
                <a:uFillTx/>
              </a:rPr>
              <a:t> driver, </a:t>
            </a:r>
            <a:r>
              <a:rPr kumimoji="0" lang="en-GB" altLang="it-IT" sz="2800" b="1" i="0" u="none" strike="noStrike" kern="1200" cap="small" spc="0" dirty="0" err="1" smtClean="0">
                <a:ln>
                  <a:noFill/>
                </a:ln>
                <a:solidFill>
                  <a:srgbClr val="822434"/>
                </a:solidFill>
                <a:effectLst/>
                <a:uLnTx/>
                <a:uFillTx/>
              </a:rPr>
              <a:t>OpenHaptics</a:t>
            </a:r>
            <a:r>
              <a:rPr kumimoji="0" lang="en-GB" altLang="it-IT" sz="2800" b="1" i="0" u="none" strike="noStrike" kern="1200" cap="small" spc="0" dirty="0" smtClean="0">
                <a:ln>
                  <a:noFill/>
                </a:ln>
                <a:solidFill>
                  <a:srgbClr val="822434"/>
                </a:solidFill>
                <a:effectLst/>
                <a:uLnTx/>
                <a:uFillTx/>
              </a:rPr>
              <a:t> and CHAI3D</a:t>
            </a:r>
            <a:endParaRPr kumimoji="0" lang="en-GB" altLang="it-IT" sz="2800" b="1" i="0" u="none" strike="noStrike" kern="1200" cap="small" spc="0" dirty="0" smtClean="0">
              <a:ln>
                <a:noFill/>
              </a:ln>
              <a:solidFill>
                <a:srgbClr val="822433"/>
              </a:solidFill>
              <a:effectLst/>
              <a:uLnTx/>
              <a:uFillTx/>
            </a:endParaRPr>
          </a:p>
        </p:txBody>
      </p:sp>
      <p:sp>
        <p:nvSpPr>
          <p:cNvPr id="14" name="Rectangle 2"/>
          <p:cNvSpPr txBox="1">
            <a:spLocks noChangeArrowheads="1"/>
          </p:cNvSpPr>
          <p:nvPr/>
        </p:nvSpPr>
        <p:spPr bwMode="auto">
          <a:xfrm>
            <a:off x="1116012" y="1503336"/>
            <a:ext cx="9831389" cy="426795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 rtl="0" fontAlgn="base">
              <a:spcBef>
                <a:spcPct val="0"/>
              </a:spcBef>
              <a:spcAft>
                <a:spcPct val="0"/>
              </a:spcAft>
              <a:defRPr sz="2400" b="1" kern="1200">
                <a:solidFill>
                  <a:srgbClr val="822433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2pPr>
            <a:lvl3pPr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3pPr>
            <a:lvl4pPr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4pPr>
            <a:lvl5pPr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9pPr>
          </a:lstStyle>
          <a:p>
            <a:pPr lvl="0" algn="just">
              <a:defRPr/>
            </a:pPr>
            <a:r>
              <a:rPr lang="en-GB" altLang="it-IT" sz="2000" b="0" dirty="0" smtClean="0">
                <a:solidFill>
                  <a:schemeClr val="tx1"/>
                </a:solidFill>
              </a:rPr>
              <a:t>Notes: </a:t>
            </a:r>
          </a:p>
          <a:p>
            <a:pPr marL="342900" lvl="0" indent="-342900" algn="just">
              <a:buFont typeface="Arial" panose="020B0604020202020204" pitchFamily="34" charset="0"/>
              <a:buChar char="•"/>
              <a:defRPr/>
            </a:pPr>
            <a:r>
              <a:rPr lang="en-GB" altLang="it-IT" sz="2000" b="0" dirty="0" smtClean="0">
                <a:solidFill>
                  <a:schemeClr val="tx1"/>
                </a:solidFill>
              </a:rPr>
              <a:t>Besides the device is recognized both in Windows and Ubuntu, the following procedure has been used and tested on Windows 10 only.</a:t>
            </a:r>
            <a:endParaRPr lang="en-GB" altLang="it-IT" sz="2000" b="0" dirty="0">
              <a:solidFill>
                <a:schemeClr val="tx1"/>
              </a:solidFill>
            </a:endParaRPr>
          </a:p>
          <a:p>
            <a:pPr marL="342900" lvl="0" indent="-342900" algn="just">
              <a:buFont typeface="Arial" panose="020B0604020202020204" pitchFamily="34" charset="0"/>
              <a:buChar char="•"/>
              <a:defRPr/>
            </a:pPr>
            <a:r>
              <a:rPr lang="en-GB" altLang="it-IT" sz="2000" b="0" dirty="0" err="1" smtClean="0">
                <a:solidFill>
                  <a:schemeClr val="tx1"/>
                </a:solidFill>
              </a:rPr>
              <a:t>OpenHaptics</a:t>
            </a:r>
            <a:r>
              <a:rPr lang="en-GB" altLang="it-IT" sz="2000" b="0" dirty="0" smtClean="0">
                <a:solidFill>
                  <a:schemeClr val="tx1"/>
                </a:solidFill>
              </a:rPr>
              <a:t> requires Microsoft Visual Studio 2005/2008/2010, while CHAI3D requires Microsoft Visual Studio 2012/2013/2015.</a:t>
            </a:r>
          </a:p>
          <a:p>
            <a:pPr lvl="0" algn="just">
              <a:defRPr/>
            </a:pPr>
            <a:endParaRPr lang="en-GB" altLang="it-IT" sz="2000" b="0" dirty="0" smtClean="0">
              <a:solidFill>
                <a:schemeClr val="tx1"/>
              </a:solidFill>
            </a:endParaRPr>
          </a:p>
          <a:p>
            <a:pPr lvl="0" algn="just">
              <a:defRPr/>
            </a:pPr>
            <a:endParaRPr lang="en-GB" altLang="it-IT" sz="2000" b="0" dirty="0" smtClean="0">
              <a:solidFill>
                <a:schemeClr val="tx1"/>
              </a:solidFill>
            </a:endParaRPr>
          </a:p>
          <a:p>
            <a:pPr lvl="0" algn="just">
              <a:defRPr/>
            </a:pPr>
            <a:r>
              <a:rPr lang="en-GB" altLang="it-IT" sz="2000" dirty="0" smtClean="0">
                <a:solidFill>
                  <a:schemeClr val="tx1"/>
                </a:solidFill>
              </a:rPr>
              <a:t>INSTALLATION OF GEOMAGIC DRIVER AND OPENHAPTICS</a:t>
            </a:r>
          </a:p>
          <a:p>
            <a:pPr marL="457200" lvl="0" indent="-457200" algn="just">
              <a:buFont typeface="+mj-lt"/>
              <a:buAutoNum type="arabicPeriod"/>
              <a:defRPr/>
            </a:pPr>
            <a:r>
              <a:rPr lang="en-GB" altLang="it-IT" sz="2000" b="0" dirty="0" smtClean="0">
                <a:solidFill>
                  <a:schemeClr val="tx1"/>
                </a:solidFill>
              </a:rPr>
              <a:t>From </a:t>
            </a:r>
            <a:r>
              <a:rPr lang="en-US" sz="2000" i="1" dirty="0">
                <a:hlinkClick r:id="rId4"/>
              </a:rPr>
              <a:t>https://3dsystems.teamplatform.com/pages/102774?t=r4nk8zvqwa91</a:t>
            </a:r>
            <a:r>
              <a:rPr lang="en-GB" altLang="it-IT" sz="2000" b="0" i="1" dirty="0" smtClean="0">
                <a:solidFill>
                  <a:schemeClr val="tx1"/>
                </a:solidFill>
              </a:rPr>
              <a:t> </a:t>
            </a:r>
            <a:r>
              <a:rPr lang="en-GB" altLang="it-IT" sz="2000" b="0" dirty="0" smtClean="0">
                <a:solidFill>
                  <a:schemeClr val="tx1"/>
                </a:solidFill>
              </a:rPr>
              <a:t>download the </a:t>
            </a:r>
            <a:r>
              <a:rPr lang="en-GB" altLang="it-IT" sz="2000" b="0" dirty="0" err="1" smtClean="0">
                <a:solidFill>
                  <a:schemeClr val="tx1"/>
                </a:solidFill>
              </a:rPr>
              <a:t>Geomagic</a:t>
            </a:r>
            <a:r>
              <a:rPr lang="en-GB" altLang="it-IT" sz="2000" b="0" dirty="0" smtClean="0">
                <a:solidFill>
                  <a:schemeClr val="tx1"/>
                </a:solidFill>
              </a:rPr>
              <a:t> touch driver for windows ‘</a:t>
            </a:r>
            <a:r>
              <a:rPr lang="en-US" sz="2000" b="0" i="1" dirty="0" smtClean="0"/>
              <a:t>Geomagic_Touch_Device_Driver_2016.1.1.exe</a:t>
            </a:r>
            <a:r>
              <a:rPr lang="en-US" sz="2000" b="0" dirty="0" smtClean="0"/>
              <a:t>’ and the </a:t>
            </a:r>
            <a:r>
              <a:rPr lang="en-US" sz="2000" b="0" dirty="0" err="1" smtClean="0"/>
              <a:t>OpenHaptics</a:t>
            </a:r>
            <a:r>
              <a:rPr lang="en-US" sz="2000" b="0" dirty="0" smtClean="0"/>
              <a:t> v3.4 ‘</a:t>
            </a:r>
            <a:r>
              <a:rPr lang="en-US" sz="2000" b="0" i="1" dirty="0" smtClean="0"/>
              <a:t>OpenHaptics_Developer_Edition_v3.4.0.zip</a:t>
            </a:r>
            <a:r>
              <a:rPr lang="en-US" sz="2000" b="0" dirty="0" smtClean="0"/>
              <a:t>’</a:t>
            </a:r>
          </a:p>
          <a:p>
            <a:pPr marL="457200" lvl="0" indent="-457200" algn="just">
              <a:buFont typeface="+mj-lt"/>
              <a:buAutoNum type="arabicPeriod"/>
              <a:defRPr/>
            </a:pPr>
            <a:r>
              <a:rPr lang="it-IT" altLang="it-IT" sz="2000" b="0" dirty="0" err="1" smtClean="0">
                <a:solidFill>
                  <a:schemeClr val="tx1"/>
                </a:solidFill>
              </a:rPr>
              <a:t>Install</a:t>
            </a:r>
            <a:r>
              <a:rPr lang="it-IT" altLang="it-IT" sz="2000" b="0" dirty="0" smtClean="0">
                <a:solidFill>
                  <a:schemeClr val="tx1"/>
                </a:solidFill>
              </a:rPr>
              <a:t> the </a:t>
            </a:r>
            <a:r>
              <a:rPr lang="it-IT" altLang="it-IT" sz="2000" b="0" dirty="0" err="1" smtClean="0">
                <a:solidFill>
                  <a:schemeClr val="tx1"/>
                </a:solidFill>
              </a:rPr>
              <a:t>Geomagic</a:t>
            </a:r>
            <a:r>
              <a:rPr lang="it-IT" altLang="it-IT" sz="2000" b="0" dirty="0" smtClean="0">
                <a:solidFill>
                  <a:schemeClr val="tx1"/>
                </a:solidFill>
              </a:rPr>
              <a:t> </a:t>
            </a:r>
            <a:r>
              <a:rPr lang="it-IT" altLang="it-IT" sz="2000" b="0" dirty="0" err="1" smtClean="0">
                <a:solidFill>
                  <a:schemeClr val="tx1"/>
                </a:solidFill>
              </a:rPr>
              <a:t>touch</a:t>
            </a:r>
            <a:r>
              <a:rPr lang="it-IT" altLang="it-IT" sz="2000" b="0" dirty="0" smtClean="0">
                <a:solidFill>
                  <a:schemeClr val="tx1"/>
                </a:solidFill>
              </a:rPr>
              <a:t> driver using the </a:t>
            </a:r>
            <a:r>
              <a:rPr lang="it-IT" altLang="it-IT" sz="2000" b="0" dirty="0" err="1" smtClean="0">
                <a:solidFill>
                  <a:schemeClr val="tx1"/>
                </a:solidFill>
              </a:rPr>
              <a:t>install</a:t>
            </a:r>
            <a:r>
              <a:rPr lang="it-IT" altLang="it-IT" sz="2000" b="0" dirty="0" smtClean="0">
                <a:solidFill>
                  <a:schemeClr val="tx1"/>
                </a:solidFill>
              </a:rPr>
              <a:t> (.</a:t>
            </a:r>
            <a:r>
              <a:rPr lang="it-IT" altLang="it-IT" sz="2000" b="0" dirty="0" err="1" smtClean="0">
                <a:solidFill>
                  <a:schemeClr val="tx1"/>
                </a:solidFill>
              </a:rPr>
              <a:t>exe</a:t>
            </a:r>
            <a:r>
              <a:rPr lang="it-IT" altLang="it-IT" sz="2000" b="0" dirty="0" smtClean="0">
                <a:solidFill>
                  <a:schemeClr val="tx1"/>
                </a:solidFill>
              </a:rPr>
              <a:t>)</a:t>
            </a:r>
          </a:p>
          <a:p>
            <a:pPr marL="457200" lvl="0" indent="-457200" algn="just">
              <a:buFont typeface="+mj-lt"/>
              <a:buAutoNum type="arabicPeriod"/>
              <a:defRPr/>
            </a:pPr>
            <a:r>
              <a:rPr lang="it-IT" altLang="it-IT" sz="2000" b="0" dirty="0" err="1" smtClean="0">
                <a:solidFill>
                  <a:schemeClr val="tx1"/>
                </a:solidFill>
              </a:rPr>
              <a:t>Install</a:t>
            </a:r>
            <a:r>
              <a:rPr lang="it-IT" altLang="it-IT" sz="2000" b="0" dirty="0" smtClean="0">
                <a:solidFill>
                  <a:schemeClr val="tx1"/>
                </a:solidFill>
              </a:rPr>
              <a:t> the </a:t>
            </a:r>
            <a:r>
              <a:rPr lang="it-IT" altLang="it-IT" sz="2000" b="0" dirty="0" err="1" smtClean="0">
                <a:solidFill>
                  <a:schemeClr val="tx1"/>
                </a:solidFill>
              </a:rPr>
              <a:t>OpenHaptics</a:t>
            </a:r>
            <a:r>
              <a:rPr lang="it-IT" altLang="it-IT" sz="2000" b="0" dirty="0" smtClean="0">
                <a:solidFill>
                  <a:schemeClr val="tx1"/>
                </a:solidFill>
              </a:rPr>
              <a:t> using the </a:t>
            </a:r>
            <a:r>
              <a:rPr lang="it-IT" altLang="it-IT" sz="2000" b="0" dirty="0" err="1" smtClean="0">
                <a:solidFill>
                  <a:schemeClr val="tx1"/>
                </a:solidFill>
              </a:rPr>
              <a:t>install</a:t>
            </a:r>
            <a:r>
              <a:rPr lang="it-IT" altLang="it-IT" sz="2000" b="0" dirty="0" smtClean="0">
                <a:solidFill>
                  <a:schemeClr val="tx1"/>
                </a:solidFill>
              </a:rPr>
              <a:t> (.</a:t>
            </a:r>
            <a:r>
              <a:rPr lang="it-IT" altLang="it-IT" sz="2000" b="0" dirty="0" err="1" smtClean="0">
                <a:solidFill>
                  <a:schemeClr val="tx1"/>
                </a:solidFill>
              </a:rPr>
              <a:t>exe</a:t>
            </a:r>
            <a:r>
              <a:rPr lang="it-IT" altLang="it-IT" sz="2000" b="0" dirty="0" smtClean="0">
                <a:solidFill>
                  <a:schemeClr val="tx1"/>
                </a:solidFill>
              </a:rPr>
              <a:t>)</a:t>
            </a:r>
          </a:p>
          <a:p>
            <a:pPr marL="457200" lvl="0" indent="-457200" algn="just">
              <a:buFont typeface="+mj-lt"/>
              <a:buAutoNum type="arabicPeriod"/>
              <a:defRPr/>
            </a:pPr>
            <a:endParaRPr lang="en-GB" altLang="it-IT" sz="2000" b="0" dirty="0">
              <a:solidFill>
                <a:schemeClr val="tx1"/>
              </a:solidFill>
            </a:endParaRPr>
          </a:p>
          <a:p>
            <a:pPr lvl="0" algn="just">
              <a:defRPr/>
            </a:pPr>
            <a:endParaRPr lang="en-GB" altLang="it-IT" sz="2000" b="0" dirty="0" smtClean="0">
              <a:solidFill>
                <a:schemeClr val="tx1"/>
              </a:solidFill>
            </a:endParaRPr>
          </a:p>
        </p:txBody>
      </p:sp>
      <p:sp>
        <p:nvSpPr>
          <p:cNvPr id="11" name="Segnaposto data 4"/>
          <p:cNvSpPr>
            <a:spLocks noGrp="1"/>
          </p:cNvSpPr>
          <p:nvPr>
            <p:ph type="dt" sz="half" idx="10"/>
          </p:nvPr>
        </p:nvSpPr>
        <p:spPr>
          <a:xfrm>
            <a:off x="8523167" y="6177312"/>
            <a:ext cx="966437" cy="457200"/>
          </a:xfrm>
        </p:spPr>
        <p:txBody>
          <a:bodyPr/>
          <a:lstStyle/>
          <a:p>
            <a:r>
              <a:rPr lang="it-IT" altLang="it-IT" dirty="0" smtClean="0">
                <a:solidFill>
                  <a:schemeClr val="bg1"/>
                </a:solidFill>
                <a:latin typeface="+mj-lt"/>
              </a:rPr>
              <a:t>11/11/2016</a:t>
            </a:r>
            <a:endParaRPr lang="it-IT" altLang="it-IT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3" name="Segnaposto numero diapositiva 6"/>
          <p:cNvSpPr>
            <a:spLocks noGrp="1"/>
          </p:cNvSpPr>
          <p:nvPr>
            <p:ph type="sldNum" sz="quarter" idx="12"/>
          </p:nvPr>
        </p:nvSpPr>
        <p:spPr>
          <a:xfrm>
            <a:off x="9887244" y="6156812"/>
            <a:ext cx="1905000" cy="457200"/>
          </a:xfrm>
        </p:spPr>
        <p:txBody>
          <a:bodyPr/>
          <a:lstStyle/>
          <a:p>
            <a:r>
              <a:rPr lang="it-IT" altLang="it-IT" dirty="0" smtClean="0">
                <a:solidFill>
                  <a:schemeClr val="bg1"/>
                </a:solidFill>
                <a:latin typeface="+mj-lt"/>
              </a:rPr>
              <a:t>Page 18</a:t>
            </a:r>
            <a:endParaRPr lang="it-IT" altLang="it-IT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5" name="Segnaposto piè di pagina 5"/>
          <p:cNvSpPr>
            <a:spLocks noGrp="1"/>
          </p:cNvSpPr>
          <p:nvPr>
            <p:ph type="ftr" sz="quarter" idx="11"/>
          </p:nvPr>
        </p:nvSpPr>
        <p:spPr>
          <a:xfrm>
            <a:off x="2785050" y="6146800"/>
            <a:ext cx="4354500" cy="553984"/>
          </a:xfrm>
        </p:spPr>
        <p:txBody>
          <a:bodyPr/>
          <a:lstStyle/>
          <a:p>
            <a:r>
              <a:rPr lang="en-GB" altLang="it-IT" b="1" cap="small" spc="300" dirty="0">
                <a:solidFill>
                  <a:schemeClr val="bg1"/>
                </a:solidFill>
                <a:latin typeface="+mj-lt"/>
              </a:rPr>
              <a:t>Introduction to the </a:t>
            </a:r>
            <a:br>
              <a:rPr lang="en-GB" altLang="it-IT" b="1" cap="small" spc="300" dirty="0">
                <a:solidFill>
                  <a:schemeClr val="bg1"/>
                </a:solidFill>
                <a:latin typeface="+mj-lt"/>
              </a:rPr>
            </a:br>
            <a:r>
              <a:rPr lang="en-GB" altLang="it-IT" b="1" cap="small" spc="300" dirty="0" err="1">
                <a:solidFill>
                  <a:schemeClr val="bg1"/>
                </a:solidFill>
                <a:latin typeface="+mj-lt"/>
              </a:rPr>
              <a:t>Geomagic</a:t>
            </a:r>
            <a:r>
              <a:rPr lang="en-GB" altLang="it-IT" b="1" cap="small" spc="300" dirty="0">
                <a:solidFill>
                  <a:schemeClr val="bg1"/>
                </a:solidFill>
                <a:latin typeface="+mj-lt"/>
              </a:rPr>
              <a:t> Touch haptic device </a:t>
            </a:r>
            <a:br>
              <a:rPr lang="en-GB" altLang="it-IT" b="1" cap="small" spc="300" dirty="0">
                <a:solidFill>
                  <a:schemeClr val="bg1"/>
                </a:solidFill>
                <a:latin typeface="+mj-lt"/>
              </a:rPr>
            </a:br>
            <a:r>
              <a:rPr lang="en-GB" altLang="it-IT" b="1" cap="small" spc="300" dirty="0">
                <a:solidFill>
                  <a:schemeClr val="bg1"/>
                </a:solidFill>
                <a:latin typeface="+mj-lt"/>
              </a:rPr>
              <a:t>and the relative software libraries</a:t>
            </a:r>
            <a:endParaRPr lang="it-IT" altLang="it-IT" dirty="0">
              <a:solidFill>
                <a:schemeClr val="bg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2038894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17"/>
          <p:cNvGrpSpPr>
            <a:grpSpLocks/>
          </p:cNvGrpSpPr>
          <p:nvPr/>
        </p:nvGrpSpPr>
        <p:grpSpPr bwMode="auto">
          <a:xfrm>
            <a:off x="0" y="6045200"/>
            <a:ext cx="12189884" cy="812800"/>
            <a:chOff x="0" y="1738"/>
            <a:chExt cx="5760" cy="2582"/>
          </a:xfrm>
        </p:grpSpPr>
        <p:pic>
          <p:nvPicPr>
            <p:cNvPr id="5" name="Picture 15" descr="Fondino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2643"/>
              <a:ext cx="5760" cy="167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7" name="Picture 16" descr="fascia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316" y="1738"/>
              <a:ext cx="4444" cy="90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2" name="Rectangle 2"/>
          <p:cNvSpPr txBox="1">
            <a:spLocks noChangeArrowheads="1"/>
          </p:cNvSpPr>
          <p:nvPr/>
        </p:nvSpPr>
        <p:spPr bwMode="auto">
          <a:xfrm>
            <a:off x="1116012" y="404813"/>
            <a:ext cx="10009187" cy="5095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 rtl="0" fontAlgn="base">
              <a:spcBef>
                <a:spcPct val="0"/>
              </a:spcBef>
              <a:spcAft>
                <a:spcPct val="0"/>
              </a:spcAft>
              <a:defRPr sz="2400" b="1" kern="1200">
                <a:solidFill>
                  <a:srgbClr val="822433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2pPr>
            <a:lvl3pPr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3pPr>
            <a:lvl4pPr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4pPr>
            <a:lvl5pPr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9pPr>
          </a:lstStyle>
          <a:p>
            <a:pPr marR="0" lvl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  <a:defRPr/>
            </a:pPr>
            <a:r>
              <a:rPr kumimoji="0" lang="en-GB" altLang="it-IT" sz="2800" b="1" i="0" u="none" strike="noStrike" kern="1200" cap="small" spc="0" dirty="0" smtClean="0">
                <a:ln>
                  <a:noFill/>
                </a:ln>
                <a:solidFill>
                  <a:srgbClr val="822434"/>
                </a:solidFill>
                <a:effectLst/>
                <a:uLnTx/>
                <a:uFillTx/>
              </a:rPr>
              <a:t>Guide to installation of </a:t>
            </a:r>
            <a:r>
              <a:rPr kumimoji="0" lang="en-GB" altLang="it-IT" sz="2800" b="1" i="0" u="none" strike="noStrike" kern="1200" cap="small" spc="0" dirty="0" err="1" smtClean="0">
                <a:ln>
                  <a:noFill/>
                </a:ln>
                <a:solidFill>
                  <a:srgbClr val="822434"/>
                </a:solidFill>
                <a:effectLst/>
                <a:uLnTx/>
                <a:uFillTx/>
              </a:rPr>
              <a:t>Geomagic</a:t>
            </a:r>
            <a:r>
              <a:rPr kumimoji="0" lang="en-GB" altLang="it-IT" sz="2800" b="1" i="0" u="none" strike="noStrike" kern="1200" cap="small" spc="0" dirty="0" smtClean="0">
                <a:ln>
                  <a:noFill/>
                </a:ln>
                <a:solidFill>
                  <a:srgbClr val="822434"/>
                </a:solidFill>
                <a:effectLst/>
                <a:uLnTx/>
                <a:uFillTx/>
              </a:rPr>
              <a:t> driver, </a:t>
            </a:r>
            <a:r>
              <a:rPr kumimoji="0" lang="en-GB" altLang="it-IT" sz="2800" b="1" i="0" u="none" strike="noStrike" kern="1200" cap="small" spc="0" dirty="0" err="1" smtClean="0">
                <a:ln>
                  <a:noFill/>
                </a:ln>
                <a:solidFill>
                  <a:srgbClr val="822434"/>
                </a:solidFill>
                <a:effectLst/>
                <a:uLnTx/>
                <a:uFillTx/>
              </a:rPr>
              <a:t>OpenHaptics</a:t>
            </a:r>
            <a:r>
              <a:rPr kumimoji="0" lang="en-GB" altLang="it-IT" sz="2800" b="1" i="0" u="none" strike="noStrike" kern="1200" cap="small" spc="0" dirty="0" smtClean="0">
                <a:ln>
                  <a:noFill/>
                </a:ln>
                <a:solidFill>
                  <a:srgbClr val="822434"/>
                </a:solidFill>
                <a:effectLst/>
                <a:uLnTx/>
                <a:uFillTx/>
              </a:rPr>
              <a:t> and CHAI3D</a:t>
            </a:r>
            <a:endParaRPr kumimoji="0" lang="en-GB" altLang="it-IT" sz="2800" b="1" i="0" u="none" strike="noStrike" kern="1200" cap="small" spc="0" dirty="0" smtClean="0">
              <a:ln>
                <a:noFill/>
              </a:ln>
              <a:solidFill>
                <a:srgbClr val="822433"/>
              </a:solidFill>
              <a:effectLst/>
              <a:uLnTx/>
              <a:uFillTx/>
            </a:endParaRPr>
          </a:p>
        </p:txBody>
      </p:sp>
      <p:sp>
        <p:nvSpPr>
          <p:cNvPr id="14" name="Rectangle 2"/>
          <p:cNvSpPr txBox="1">
            <a:spLocks noChangeArrowheads="1"/>
          </p:cNvSpPr>
          <p:nvPr/>
        </p:nvSpPr>
        <p:spPr bwMode="auto">
          <a:xfrm>
            <a:off x="1116012" y="1033346"/>
            <a:ext cx="9831389" cy="49562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 rtl="0" fontAlgn="base">
              <a:spcBef>
                <a:spcPct val="0"/>
              </a:spcBef>
              <a:spcAft>
                <a:spcPct val="0"/>
              </a:spcAft>
              <a:defRPr sz="2400" b="1" kern="1200">
                <a:solidFill>
                  <a:srgbClr val="822433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2pPr>
            <a:lvl3pPr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3pPr>
            <a:lvl4pPr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4pPr>
            <a:lvl5pPr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9pPr>
          </a:lstStyle>
          <a:p>
            <a:pPr lvl="0" algn="just">
              <a:defRPr/>
            </a:pPr>
            <a:r>
              <a:rPr lang="en-GB" altLang="it-IT" sz="2000" dirty="0" smtClean="0">
                <a:solidFill>
                  <a:schemeClr val="tx1"/>
                </a:solidFill>
              </a:rPr>
              <a:t>INSTALLATION OF CHAI3D</a:t>
            </a:r>
          </a:p>
          <a:p>
            <a:pPr lvl="0" algn="just">
              <a:defRPr/>
            </a:pPr>
            <a:r>
              <a:rPr lang="en-GB" altLang="it-IT" sz="2000" b="0" dirty="0" smtClean="0">
                <a:solidFill>
                  <a:schemeClr val="tx1"/>
                </a:solidFill>
              </a:rPr>
              <a:t>Note: CHAI3D requires </a:t>
            </a:r>
            <a:r>
              <a:rPr lang="en-GB" altLang="it-IT" sz="2000" b="0" dirty="0" err="1" smtClean="0">
                <a:solidFill>
                  <a:schemeClr val="tx1"/>
                </a:solidFill>
              </a:rPr>
              <a:t>Geomagic</a:t>
            </a:r>
            <a:r>
              <a:rPr lang="en-GB" altLang="it-IT" sz="2000" b="0" dirty="0" smtClean="0">
                <a:solidFill>
                  <a:schemeClr val="tx1"/>
                </a:solidFill>
              </a:rPr>
              <a:t> drivers but not </a:t>
            </a:r>
            <a:r>
              <a:rPr lang="en-GB" altLang="it-IT" sz="2000" b="0" dirty="0" err="1" smtClean="0">
                <a:solidFill>
                  <a:schemeClr val="tx1"/>
                </a:solidFill>
              </a:rPr>
              <a:t>nevessarily</a:t>
            </a:r>
            <a:r>
              <a:rPr lang="en-GB" altLang="it-IT" sz="2000" b="0" dirty="0" smtClean="0">
                <a:solidFill>
                  <a:schemeClr val="tx1"/>
                </a:solidFill>
              </a:rPr>
              <a:t> </a:t>
            </a:r>
            <a:r>
              <a:rPr lang="en-GB" altLang="it-IT" sz="2000" b="0" dirty="0" err="1" smtClean="0">
                <a:solidFill>
                  <a:schemeClr val="tx1"/>
                </a:solidFill>
              </a:rPr>
              <a:t>OpenHaptics</a:t>
            </a:r>
            <a:r>
              <a:rPr lang="en-GB" altLang="it-IT" sz="2000" b="0" dirty="0" smtClean="0">
                <a:solidFill>
                  <a:schemeClr val="tx1"/>
                </a:solidFill>
              </a:rPr>
              <a:t>. To use chai3d module for V-REP you need V-REP already installed in your computer (</a:t>
            </a:r>
            <a:r>
              <a:rPr lang="en-GB" altLang="it-IT" sz="2000" b="0" dirty="0">
                <a:solidFill>
                  <a:schemeClr val="tx1"/>
                </a:solidFill>
              </a:rPr>
              <a:t>download from here </a:t>
            </a:r>
            <a:r>
              <a:rPr lang="en-GB" altLang="it-IT" sz="2000" b="0" i="1" dirty="0">
                <a:solidFill>
                  <a:schemeClr val="tx1"/>
                </a:solidFill>
              </a:rPr>
              <a:t>http://www.coppeliarobotics.com/downloads.html</a:t>
            </a:r>
            <a:r>
              <a:rPr lang="en-GB" altLang="it-IT" sz="2000" b="0" dirty="0" smtClean="0">
                <a:solidFill>
                  <a:schemeClr val="tx1"/>
                </a:solidFill>
              </a:rPr>
              <a:t>).</a:t>
            </a:r>
          </a:p>
          <a:p>
            <a:pPr lvl="0" algn="just">
              <a:defRPr/>
            </a:pPr>
            <a:r>
              <a:rPr lang="en-GB" altLang="it-IT" sz="2000" b="0" dirty="0" smtClean="0">
                <a:solidFill>
                  <a:schemeClr val="tx1"/>
                </a:solidFill>
              </a:rPr>
              <a:t> </a:t>
            </a:r>
          </a:p>
          <a:p>
            <a:pPr marL="457200" lvl="0" indent="-457200" algn="just">
              <a:buFont typeface="+mj-lt"/>
              <a:buAutoNum type="arabicPeriod"/>
              <a:defRPr/>
            </a:pPr>
            <a:r>
              <a:rPr lang="en-GB" altLang="it-IT" sz="2000" b="0" dirty="0" smtClean="0">
                <a:solidFill>
                  <a:schemeClr val="tx1"/>
                </a:solidFill>
              </a:rPr>
              <a:t>From </a:t>
            </a:r>
            <a:r>
              <a:rPr lang="en-GB" altLang="it-IT" sz="2000" b="0" i="1" dirty="0" smtClean="0">
                <a:solidFill>
                  <a:schemeClr val="tx1"/>
                </a:solidFill>
                <a:hlinkClick r:id="rId4"/>
              </a:rPr>
              <a:t>http://www.chai3d.org/download/releases</a:t>
            </a:r>
            <a:r>
              <a:rPr lang="en-GB" altLang="it-IT" sz="2000" b="0" i="1" dirty="0" smtClean="0">
                <a:solidFill>
                  <a:schemeClr val="tx1"/>
                </a:solidFill>
              </a:rPr>
              <a:t> </a:t>
            </a:r>
            <a:r>
              <a:rPr lang="en-GB" altLang="it-IT" sz="2000" b="0" dirty="0" smtClean="0">
                <a:solidFill>
                  <a:schemeClr val="tx1"/>
                </a:solidFill>
              </a:rPr>
              <a:t>download the ‘</a:t>
            </a:r>
            <a:r>
              <a:rPr lang="en-GB" altLang="it-IT" sz="2000" b="0" i="1" dirty="0" smtClean="0">
                <a:solidFill>
                  <a:schemeClr val="tx1"/>
                </a:solidFill>
              </a:rPr>
              <a:t>Multiplatform (Windows / Linux/ Mac OS X)</a:t>
            </a:r>
            <a:r>
              <a:rPr lang="en-GB" altLang="it-IT" sz="2000" b="0" dirty="0" smtClean="0">
                <a:solidFill>
                  <a:schemeClr val="tx1"/>
                </a:solidFill>
              </a:rPr>
              <a:t>’ version of CHAI3D</a:t>
            </a:r>
          </a:p>
          <a:p>
            <a:pPr marL="457200" lvl="0" indent="-457200" algn="just">
              <a:buFont typeface="+mj-lt"/>
              <a:buAutoNum type="arabicPeriod"/>
              <a:defRPr/>
            </a:pPr>
            <a:r>
              <a:rPr lang="en-GB" altLang="it-IT" sz="2000" b="0" dirty="0" smtClean="0">
                <a:solidFill>
                  <a:schemeClr val="tx1"/>
                </a:solidFill>
              </a:rPr>
              <a:t>CHAI3D does not require installation, then unzip the archive in the location where you want the main folder of CHAI3D to be (e.g. ‘</a:t>
            </a:r>
            <a:r>
              <a:rPr lang="en-GB" altLang="it-IT" sz="2000" b="0" i="1" dirty="0" smtClean="0">
                <a:solidFill>
                  <a:schemeClr val="tx1"/>
                </a:solidFill>
              </a:rPr>
              <a:t>C:\</a:t>
            </a:r>
            <a:r>
              <a:rPr lang="en-GB" altLang="it-IT" sz="2000" b="0" dirty="0" smtClean="0">
                <a:solidFill>
                  <a:schemeClr val="tx1"/>
                </a:solidFill>
              </a:rPr>
              <a:t>’)</a:t>
            </a:r>
          </a:p>
          <a:p>
            <a:pPr marL="457200" indent="-457200" algn="just">
              <a:buFont typeface="+mj-lt"/>
              <a:buAutoNum type="arabicPeriod"/>
              <a:defRPr/>
            </a:pPr>
            <a:r>
              <a:rPr lang="en-GB" altLang="it-IT" sz="2000" b="0" dirty="0" smtClean="0">
                <a:solidFill>
                  <a:schemeClr val="tx1"/>
                </a:solidFill>
              </a:rPr>
              <a:t>In the ‘</a:t>
            </a:r>
            <a:r>
              <a:rPr lang="en-GB" altLang="it-IT" sz="2000" b="0" i="1" dirty="0" smtClean="0">
                <a:solidFill>
                  <a:schemeClr val="tx1"/>
                </a:solidFill>
              </a:rPr>
              <a:t>doc’</a:t>
            </a:r>
            <a:r>
              <a:rPr lang="en-GB" altLang="it-IT" sz="2000" b="0" dirty="0" smtClean="0">
                <a:solidFill>
                  <a:schemeClr val="tx1"/>
                </a:solidFill>
              </a:rPr>
              <a:t> folder you will find the documentation of CHAI3D. Please open ‘</a:t>
            </a:r>
            <a:r>
              <a:rPr lang="en-GB" altLang="it-IT" sz="2000" b="0" i="1" dirty="0" smtClean="0">
                <a:solidFill>
                  <a:schemeClr val="tx1"/>
                </a:solidFill>
              </a:rPr>
              <a:t>getting-started.html</a:t>
            </a:r>
            <a:r>
              <a:rPr lang="en-GB" altLang="it-IT" sz="2000" b="0" dirty="0" smtClean="0">
                <a:solidFill>
                  <a:schemeClr val="tx1"/>
                </a:solidFill>
              </a:rPr>
              <a:t>’ and select ‘</a:t>
            </a:r>
            <a:r>
              <a:rPr lang="en-US" altLang="it-IT" sz="2000" b="0" i="1" dirty="0" smtClean="0">
                <a:solidFill>
                  <a:schemeClr val="tx1"/>
                </a:solidFill>
              </a:rPr>
              <a:t>on Windows visual studio</a:t>
            </a:r>
            <a:r>
              <a:rPr lang="en-US" altLang="it-IT" sz="2000" b="0" dirty="0" smtClean="0">
                <a:solidFill>
                  <a:schemeClr val="tx1"/>
                </a:solidFill>
              </a:rPr>
              <a:t>’ to get the instructions to compile the CHAI3D examples. </a:t>
            </a:r>
            <a:r>
              <a:rPr lang="it-IT" altLang="it-IT" sz="2000" b="0" dirty="0" smtClean="0">
                <a:solidFill>
                  <a:schemeClr val="tx1"/>
                </a:solidFill>
              </a:rPr>
              <a:t>The ‘</a:t>
            </a:r>
            <a:r>
              <a:rPr lang="it-IT" altLang="it-IT" sz="2000" b="0" dirty="0" err="1" smtClean="0">
                <a:solidFill>
                  <a:schemeClr val="tx1"/>
                </a:solidFill>
              </a:rPr>
              <a:t>root</a:t>
            </a:r>
            <a:r>
              <a:rPr lang="it-IT" altLang="it-IT" sz="2000" b="0" dirty="0" smtClean="0">
                <a:solidFill>
                  <a:schemeClr val="tx1"/>
                </a:solidFill>
              </a:rPr>
              <a:t> folder’ </a:t>
            </a:r>
            <a:r>
              <a:rPr lang="it-IT" altLang="it-IT" sz="2000" b="0" dirty="0" err="1" smtClean="0">
                <a:solidFill>
                  <a:schemeClr val="tx1"/>
                </a:solidFill>
              </a:rPr>
              <a:t>mentioned</a:t>
            </a:r>
            <a:r>
              <a:rPr lang="it-IT" altLang="it-IT" sz="2000" b="0" dirty="0" smtClean="0">
                <a:solidFill>
                  <a:schemeClr val="tx1"/>
                </a:solidFill>
              </a:rPr>
              <a:t> in the </a:t>
            </a:r>
            <a:r>
              <a:rPr lang="it-IT" altLang="it-IT" sz="2000" b="0" dirty="0" err="1" smtClean="0">
                <a:solidFill>
                  <a:schemeClr val="tx1"/>
                </a:solidFill>
              </a:rPr>
              <a:t>instruction</a:t>
            </a:r>
            <a:r>
              <a:rPr lang="it-IT" altLang="it-IT" sz="2000" b="0" dirty="0" smtClean="0">
                <a:solidFill>
                  <a:schemeClr val="tx1"/>
                </a:solidFill>
              </a:rPr>
              <a:t> is </a:t>
            </a:r>
            <a:r>
              <a:rPr lang="it-IT" altLang="it-IT" sz="2000" b="0" dirty="0">
                <a:solidFill>
                  <a:schemeClr val="tx1"/>
                </a:solidFill>
              </a:rPr>
              <a:t>the folder </a:t>
            </a:r>
            <a:r>
              <a:rPr lang="it-IT" altLang="it-IT" sz="2000" b="0" dirty="0" smtClean="0">
                <a:solidFill>
                  <a:schemeClr val="tx1"/>
                </a:solidFill>
              </a:rPr>
              <a:t>‘</a:t>
            </a:r>
            <a:r>
              <a:rPr lang="it-IT" altLang="it-IT" sz="2000" b="0" i="1" dirty="0" smtClean="0">
                <a:solidFill>
                  <a:schemeClr val="tx1"/>
                </a:solidFill>
              </a:rPr>
              <a:t>chai3d-3.1.1</a:t>
            </a:r>
            <a:r>
              <a:rPr lang="it-IT" altLang="it-IT" sz="2000" b="0" dirty="0" smtClean="0">
                <a:solidFill>
                  <a:schemeClr val="tx1"/>
                </a:solidFill>
              </a:rPr>
              <a:t>’ </a:t>
            </a:r>
            <a:r>
              <a:rPr lang="it-IT" altLang="it-IT" sz="2000" b="0" dirty="0" err="1" smtClean="0">
                <a:solidFill>
                  <a:schemeClr val="tx1"/>
                </a:solidFill>
              </a:rPr>
              <a:t>which</a:t>
            </a:r>
            <a:r>
              <a:rPr lang="it-IT" altLang="it-IT" sz="2000" b="0" dirty="0" smtClean="0">
                <a:solidFill>
                  <a:schemeClr val="tx1"/>
                </a:solidFill>
              </a:rPr>
              <a:t> </a:t>
            </a:r>
            <a:r>
              <a:rPr lang="it-IT" altLang="it-IT" sz="2000" b="0" dirty="0" err="1" smtClean="0">
                <a:solidFill>
                  <a:schemeClr val="tx1"/>
                </a:solidFill>
              </a:rPr>
              <a:t>contains</a:t>
            </a:r>
            <a:r>
              <a:rPr lang="it-IT" altLang="it-IT" sz="2000" b="0" dirty="0" smtClean="0">
                <a:solidFill>
                  <a:schemeClr val="tx1"/>
                </a:solidFill>
              </a:rPr>
              <a:t> all the </a:t>
            </a:r>
            <a:r>
              <a:rPr lang="it-IT" altLang="it-IT" sz="2000" b="0" dirty="0" err="1" smtClean="0">
                <a:solidFill>
                  <a:schemeClr val="tx1"/>
                </a:solidFill>
              </a:rPr>
              <a:t>other</a:t>
            </a:r>
            <a:r>
              <a:rPr lang="it-IT" altLang="it-IT" sz="2000" b="0" dirty="0" smtClean="0">
                <a:solidFill>
                  <a:schemeClr val="tx1"/>
                </a:solidFill>
              </a:rPr>
              <a:t> chai3d folders (</a:t>
            </a:r>
            <a:r>
              <a:rPr lang="it-IT" altLang="it-IT" sz="2000" b="0" dirty="0" err="1" smtClean="0">
                <a:solidFill>
                  <a:schemeClr val="tx1"/>
                </a:solidFill>
              </a:rPr>
              <a:t>included</a:t>
            </a:r>
            <a:r>
              <a:rPr lang="it-IT" altLang="it-IT" sz="2000" b="0" dirty="0" smtClean="0">
                <a:solidFill>
                  <a:schemeClr val="tx1"/>
                </a:solidFill>
              </a:rPr>
              <a:t> ‘</a:t>
            </a:r>
            <a:r>
              <a:rPr lang="it-IT" altLang="it-IT" sz="2000" b="0" i="1" dirty="0" smtClean="0">
                <a:solidFill>
                  <a:schemeClr val="tx1"/>
                </a:solidFill>
              </a:rPr>
              <a:t>doc’</a:t>
            </a:r>
            <a:r>
              <a:rPr lang="it-IT" altLang="it-IT" sz="2000" b="0" dirty="0" smtClean="0">
                <a:solidFill>
                  <a:schemeClr val="tx1"/>
                </a:solidFill>
              </a:rPr>
              <a:t>).</a:t>
            </a:r>
          </a:p>
          <a:p>
            <a:pPr marL="457200" indent="-457200" algn="just">
              <a:buFont typeface="+mj-lt"/>
              <a:buAutoNum type="arabicPeriod"/>
              <a:defRPr/>
            </a:pPr>
            <a:r>
              <a:rPr lang="it-IT" altLang="it-IT" sz="2000" b="0" dirty="0" smtClean="0">
                <a:solidFill>
                  <a:schemeClr val="tx1"/>
                </a:solidFill>
              </a:rPr>
              <a:t>In the </a:t>
            </a:r>
            <a:r>
              <a:rPr lang="it-IT" altLang="it-IT" sz="2000" b="0" dirty="0" err="1" smtClean="0">
                <a:solidFill>
                  <a:schemeClr val="tx1"/>
                </a:solidFill>
              </a:rPr>
              <a:t>same</a:t>
            </a:r>
            <a:r>
              <a:rPr lang="it-IT" altLang="it-IT" sz="2000" b="0" dirty="0" smtClean="0">
                <a:solidFill>
                  <a:schemeClr val="tx1"/>
                </a:solidFill>
              </a:rPr>
              <a:t> way </a:t>
            </a:r>
            <a:r>
              <a:rPr lang="it-IT" altLang="it-IT" sz="2000" b="0" dirty="0" err="1" smtClean="0">
                <a:solidFill>
                  <a:schemeClr val="tx1"/>
                </a:solidFill>
              </a:rPr>
              <a:t>you</a:t>
            </a:r>
            <a:r>
              <a:rPr lang="it-IT" altLang="it-IT" sz="2000" b="0" dirty="0" smtClean="0">
                <a:solidFill>
                  <a:schemeClr val="tx1"/>
                </a:solidFill>
              </a:rPr>
              <a:t> can compile the </a:t>
            </a:r>
            <a:r>
              <a:rPr lang="it-IT" altLang="it-IT" sz="2000" b="0" dirty="0" err="1" smtClean="0">
                <a:solidFill>
                  <a:schemeClr val="tx1"/>
                </a:solidFill>
              </a:rPr>
              <a:t>examples</a:t>
            </a:r>
            <a:r>
              <a:rPr lang="it-IT" altLang="it-IT" sz="2000" b="0" dirty="0" smtClean="0">
                <a:solidFill>
                  <a:schemeClr val="tx1"/>
                </a:solidFill>
              </a:rPr>
              <a:t> relative to the </a:t>
            </a:r>
            <a:r>
              <a:rPr lang="it-IT" altLang="it-IT" sz="2000" b="0" dirty="0" err="1" smtClean="0">
                <a:solidFill>
                  <a:schemeClr val="tx1"/>
                </a:solidFill>
              </a:rPr>
              <a:t>external</a:t>
            </a:r>
            <a:r>
              <a:rPr lang="it-IT" altLang="it-IT" sz="2000" b="0" dirty="0" smtClean="0">
                <a:solidFill>
                  <a:schemeClr val="tx1"/>
                </a:solidFill>
              </a:rPr>
              <a:t> </a:t>
            </a:r>
            <a:r>
              <a:rPr lang="it-IT" altLang="it-IT" sz="2000" b="0" dirty="0" err="1" smtClean="0">
                <a:solidFill>
                  <a:schemeClr val="tx1"/>
                </a:solidFill>
              </a:rPr>
              <a:t>modules</a:t>
            </a:r>
            <a:r>
              <a:rPr lang="it-IT" altLang="it-IT" sz="2000" b="0" dirty="0" smtClean="0">
                <a:solidFill>
                  <a:schemeClr val="tx1"/>
                </a:solidFill>
              </a:rPr>
              <a:t> (</a:t>
            </a:r>
            <a:r>
              <a:rPr lang="it-IT" altLang="it-IT" sz="2000" b="0" dirty="0" err="1" smtClean="0">
                <a:solidFill>
                  <a:schemeClr val="tx1"/>
                </a:solidFill>
              </a:rPr>
              <a:t>eg</a:t>
            </a:r>
            <a:r>
              <a:rPr lang="it-IT" altLang="it-IT" sz="2000" b="0" dirty="0" smtClean="0">
                <a:solidFill>
                  <a:schemeClr val="tx1"/>
                </a:solidFill>
              </a:rPr>
              <a:t> V-REP). For V-REP, go in ‘</a:t>
            </a:r>
            <a:r>
              <a:rPr lang="it-IT" altLang="it-IT" sz="2000" b="0" i="1" dirty="0" smtClean="0">
                <a:solidFill>
                  <a:schemeClr val="tx1"/>
                </a:solidFill>
              </a:rPr>
              <a:t>chai3d-3.1.1/</a:t>
            </a:r>
            <a:r>
              <a:rPr lang="it-IT" altLang="it-IT" sz="2000" b="0" i="1" dirty="0" err="1" smtClean="0">
                <a:solidFill>
                  <a:schemeClr val="tx1"/>
                </a:solidFill>
              </a:rPr>
              <a:t>modules</a:t>
            </a:r>
            <a:r>
              <a:rPr lang="it-IT" altLang="it-IT" sz="2000" b="0" i="1" dirty="0" smtClean="0">
                <a:solidFill>
                  <a:schemeClr val="tx1"/>
                </a:solidFill>
              </a:rPr>
              <a:t>/V-REP/doc/</a:t>
            </a:r>
            <a:r>
              <a:rPr lang="it-IT" altLang="it-IT" sz="2000" b="0" i="1" dirty="0" err="1" smtClean="0">
                <a:solidFill>
                  <a:schemeClr val="tx1"/>
                </a:solidFill>
              </a:rPr>
              <a:t>getting-started</a:t>
            </a:r>
            <a:r>
              <a:rPr lang="it-IT" altLang="it-IT" sz="2000" b="0" i="1" dirty="0" smtClean="0">
                <a:solidFill>
                  <a:schemeClr val="tx1"/>
                </a:solidFill>
              </a:rPr>
              <a:t>’</a:t>
            </a:r>
            <a:r>
              <a:rPr lang="it-IT" altLang="it-IT" sz="2000" b="0" dirty="0" smtClean="0">
                <a:solidFill>
                  <a:schemeClr val="tx1"/>
                </a:solidFill>
              </a:rPr>
              <a:t> and </a:t>
            </a:r>
            <a:r>
              <a:rPr lang="it-IT" altLang="it-IT" sz="2000" b="0" dirty="0" err="1" smtClean="0">
                <a:solidFill>
                  <a:schemeClr val="tx1"/>
                </a:solidFill>
              </a:rPr>
              <a:t>follow</a:t>
            </a:r>
            <a:r>
              <a:rPr lang="it-IT" altLang="it-IT" sz="2000" b="0" dirty="0" smtClean="0">
                <a:solidFill>
                  <a:schemeClr val="tx1"/>
                </a:solidFill>
              </a:rPr>
              <a:t> the </a:t>
            </a:r>
            <a:r>
              <a:rPr lang="it-IT" altLang="it-IT" sz="2000" b="0" dirty="0" err="1" smtClean="0">
                <a:solidFill>
                  <a:schemeClr val="tx1"/>
                </a:solidFill>
              </a:rPr>
              <a:t>instructions</a:t>
            </a:r>
            <a:r>
              <a:rPr lang="it-IT" altLang="it-IT" sz="2000" b="0" dirty="0" smtClean="0">
                <a:solidFill>
                  <a:schemeClr val="tx1"/>
                </a:solidFill>
              </a:rPr>
              <a:t> to compile the chai3d-vrep </a:t>
            </a:r>
            <a:r>
              <a:rPr lang="it-IT" altLang="it-IT" sz="2000" b="0" dirty="0" err="1" smtClean="0">
                <a:solidFill>
                  <a:schemeClr val="tx1"/>
                </a:solidFill>
              </a:rPr>
              <a:t>examples</a:t>
            </a:r>
            <a:r>
              <a:rPr lang="it-IT" altLang="it-IT" sz="2000" b="0" dirty="0">
                <a:solidFill>
                  <a:schemeClr val="tx1"/>
                </a:solidFill>
              </a:rPr>
              <a:t> </a:t>
            </a:r>
            <a:r>
              <a:rPr lang="it-IT" altLang="it-IT" sz="2000" b="0" dirty="0" smtClean="0">
                <a:solidFill>
                  <a:schemeClr val="tx1"/>
                </a:solidFill>
              </a:rPr>
              <a:t>(</a:t>
            </a:r>
            <a:r>
              <a:rPr lang="it-IT" altLang="it-IT" sz="2000" b="0" dirty="0" err="1" smtClean="0">
                <a:solidFill>
                  <a:schemeClr val="tx1"/>
                </a:solidFill>
              </a:rPr>
              <a:t>similar</a:t>
            </a:r>
            <a:r>
              <a:rPr lang="it-IT" altLang="it-IT" sz="2000" b="0" dirty="0" smtClean="0">
                <a:solidFill>
                  <a:schemeClr val="tx1"/>
                </a:solidFill>
              </a:rPr>
              <a:t> to </a:t>
            </a:r>
            <a:r>
              <a:rPr lang="it-IT" altLang="it-IT" sz="2000" b="0" dirty="0" err="1" smtClean="0">
                <a:solidFill>
                  <a:schemeClr val="tx1"/>
                </a:solidFill>
              </a:rPr>
              <a:t>point</a:t>
            </a:r>
            <a:r>
              <a:rPr lang="it-IT" altLang="it-IT" sz="2000" b="0" dirty="0" smtClean="0">
                <a:solidFill>
                  <a:schemeClr val="tx1"/>
                </a:solidFill>
              </a:rPr>
              <a:t> 3).</a:t>
            </a:r>
            <a:endParaRPr lang="en-GB" altLang="it-IT" sz="2000" b="0" dirty="0" smtClean="0">
              <a:solidFill>
                <a:schemeClr val="tx1"/>
              </a:solidFill>
            </a:endParaRPr>
          </a:p>
        </p:txBody>
      </p:sp>
      <p:sp>
        <p:nvSpPr>
          <p:cNvPr id="11" name="Segnaposto data 4"/>
          <p:cNvSpPr>
            <a:spLocks noGrp="1"/>
          </p:cNvSpPr>
          <p:nvPr>
            <p:ph type="dt" sz="half" idx="10"/>
          </p:nvPr>
        </p:nvSpPr>
        <p:spPr>
          <a:xfrm>
            <a:off x="8523167" y="6177312"/>
            <a:ext cx="966437" cy="457200"/>
          </a:xfrm>
        </p:spPr>
        <p:txBody>
          <a:bodyPr/>
          <a:lstStyle/>
          <a:p>
            <a:r>
              <a:rPr lang="it-IT" altLang="it-IT" dirty="0" smtClean="0">
                <a:solidFill>
                  <a:schemeClr val="bg1"/>
                </a:solidFill>
                <a:latin typeface="+mj-lt"/>
              </a:rPr>
              <a:t>11/11/2016</a:t>
            </a:r>
            <a:endParaRPr lang="it-IT" altLang="it-IT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3" name="Segnaposto numero diapositiva 6"/>
          <p:cNvSpPr>
            <a:spLocks noGrp="1"/>
          </p:cNvSpPr>
          <p:nvPr>
            <p:ph type="sldNum" sz="quarter" idx="12"/>
          </p:nvPr>
        </p:nvSpPr>
        <p:spPr>
          <a:xfrm>
            <a:off x="9887244" y="6156812"/>
            <a:ext cx="1905000" cy="457200"/>
          </a:xfrm>
        </p:spPr>
        <p:txBody>
          <a:bodyPr/>
          <a:lstStyle/>
          <a:p>
            <a:r>
              <a:rPr lang="it-IT" altLang="it-IT" dirty="0" smtClean="0">
                <a:solidFill>
                  <a:schemeClr val="bg1"/>
                </a:solidFill>
                <a:latin typeface="+mj-lt"/>
              </a:rPr>
              <a:t>Page 19</a:t>
            </a:r>
            <a:endParaRPr lang="it-IT" altLang="it-IT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5" name="Segnaposto piè di pagina 5"/>
          <p:cNvSpPr>
            <a:spLocks noGrp="1"/>
          </p:cNvSpPr>
          <p:nvPr>
            <p:ph type="ftr" sz="quarter" idx="11"/>
          </p:nvPr>
        </p:nvSpPr>
        <p:spPr>
          <a:xfrm>
            <a:off x="2785050" y="6146800"/>
            <a:ext cx="4354500" cy="553984"/>
          </a:xfrm>
        </p:spPr>
        <p:txBody>
          <a:bodyPr/>
          <a:lstStyle/>
          <a:p>
            <a:r>
              <a:rPr lang="en-GB" altLang="it-IT" b="1" cap="small" spc="300" dirty="0">
                <a:solidFill>
                  <a:schemeClr val="bg1"/>
                </a:solidFill>
                <a:latin typeface="+mj-lt"/>
              </a:rPr>
              <a:t>Introduction to the </a:t>
            </a:r>
            <a:br>
              <a:rPr lang="en-GB" altLang="it-IT" b="1" cap="small" spc="300" dirty="0">
                <a:solidFill>
                  <a:schemeClr val="bg1"/>
                </a:solidFill>
                <a:latin typeface="+mj-lt"/>
              </a:rPr>
            </a:br>
            <a:r>
              <a:rPr lang="en-GB" altLang="it-IT" b="1" cap="small" spc="300" dirty="0" err="1">
                <a:solidFill>
                  <a:schemeClr val="bg1"/>
                </a:solidFill>
                <a:latin typeface="+mj-lt"/>
              </a:rPr>
              <a:t>Geomagic</a:t>
            </a:r>
            <a:r>
              <a:rPr lang="en-GB" altLang="it-IT" b="1" cap="small" spc="300" dirty="0">
                <a:solidFill>
                  <a:schemeClr val="bg1"/>
                </a:solidFill>
                <a:latin typeface="+mj-lt"/>
              </a:rPr>
              <a:t> Touch haptic device </a:t>
            </a:r>
            <a:br>
              <a:rPr lang="en-GB" altLang="it-IT" b="1" cap="small" spc="300" dirty="0">
                <a:solidFill>
                  <a:schemeClr val="bg1"/>
                </a:solidFill>
                <a:latin typeface="+mj-lt"/>
              </a:rPr>
            </a:br>
            <a:r>
              <a:rPr lang="en-GB" altLang="it-IT" b="1" cap="small" spc="300" dirty="0">
                <a:solidFill>
                  <a:schemeClr val="bg1"/>
                </a:solidFill>
                <a:latin typeface="+mj-lt"/>
              </a:rPr>
              <a:t>and the relative software libraries</a:t>
            </a:r>
            <a:endParaRPr lang="it-IT" altLang="it-IT" dirty="0">
              <a:solidFill>
                <a:schemeClr val="bg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6044977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17"/>
          <p:cNvGrpSpPr>
            <a:grpSpLocks/>
          </p:cNvGrpSpPr>
          <p:nvPr/>
        </p:nvGrpSpPr>
        <p:grpSpPr bwMode="auto">
          <a:xfrm>
            <a:off x="0" y="6045200"/>
            <a:ext cx="12189884" cy="812800"/>
            <a:chOff x="0" y="1738"/>
            <a:chExt cx="5760" cy="2582"/>
          </a:xfrm>
        </p:grpSpPr>
        <p:pic>
          <p:nvPicPr>
            <p:cNvPr id="5" name="Picture 15" descr="Fondino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2643"/>
              <a:ext cx="5760" cy="167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7" name="Picture 16" descr="fascia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316" y="1738"/>
              <a:ext cx="4444" cy="90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8" name="Segnaposto data 4"/>
          <p:cNvSpPr>
            <a:spLocks noGrp="1"/>
          </p:cNvSpPr>
          <p:nvPr>
            <p:ph type="dt" sz="half" idx="10"/>
          </p:nvPr>
        </p:nvSpPr>
        <p:spPr>
          <a:xfrm>
            <a:off x="8523167" y="6177312"/>
            <a:ext cx="966437" cy="457200"/>
          </a:xfrm>
        </p:spPr>
        <p:txBody>
          <a:bodyPr/>
          <a:lstStyle/>
          <a:p>
            <a:r>
              <a:rPr lang="it-IT" altLang="it-IT" dirty="0" smtClean="0">
                <a:solidFill>
                  <a:schemeClr val="bg1"/>
                </a:solidFill>
                <a:latin typeface="+mj-lt"/>
              </a:rPr>
              <a:t>11/11/2016</a:t>
            </a:r>
            <a:endParaRPr lang="it-IT" altLang="it-IT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9" name="Segnaposto numero diapositiva 6"/>
          <p:cNvSpPr>
            <a:spLocks noGrp="1"/>
          </p:cNvSpPr>
          <p:nvPr>
            <p:ph type="sldNum" sz="quarter" idx="12"/>
          </p:nvPr>
        </p:nvSpPr>
        <p:spPr>
          <a:xfrm>
            <a:off x="9887244" y="6156812"/>
            <a:ext cx="1905000" cy="457200"/>
          </a:xfrm>
        </p:spPr>
        <p:txBody>
          <a:bodyPr/>
          <a:lstStyle/>
          <a:p>
            <a:r>
              <a:rPr lang="it-IT" altLang="it-IT" dirty="0" smtClean="0">
                <a:solidFill>
                  <a:schemeClr val="bg1"/>
                </a:solidFill>
                <a:latin typeface="+mj-lt"/>
              </a:rPr>
              <a:t>Page </a:t>
            </a:r>
            <a:fld id="{999F21F6-958C-4FE5-9665-EA2E9C0D9296}" type="slidenum">
              <a:rPr lang="it-IT" altLang="it-IT">
                <a:solidFill>
                  <a:schemeClr val="bg1"/>
                </a:solidFill>
                <a:latin typeface="+mj-lt"/>
              </a:rPr>
              <a:pPr/>
              <a:t>2</a:t>
            </a:fld>
            <a:endParaRPr lang="it-IT" altLang="it-IT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0" name="Segnaposto piè di pagina 5"/>
          <p:cNvSpPr>
            <a:spLocks noGrp="1"/>
          </p:cNvSpPr>
          <p:nvPr>
            <p:ph type="ftr" sz="quarter" idx="11"/>
          </p:nvPr>
        </p:nvSpPr>
        <p:spPr>
          <a:xfrm>
            <a:off x="2785050" y="6146800"/>
            <a:ext cx="4354500" cy="553984"/>
          </a:xfrm>
        </p:spPr>
        <p:txBody>
          <a:bodyPr/>
          <a:lstStyle/>
          <a:p>
            <a:r>
              <a:rPr lang="en-GB" altLang="it-IT" b="1" cap="small" spc="300" dirty="0">
                <a:solidFill>
                  <a:schemeClr val="bg1"/>
                </a:solidFill>
                <a:latin typeface="+mj-lt"/>
              </a:rPr>
              <a:t>Introduction to the </a:t>
            </a:r>
            <a:br>
              <a:rPr lang="en-GB" altLang="it-IT" b="1" cap="small" spc="300" dirty="0">
                <a:solidFill>
                  <a:schemeClr val="bg1"/>
                </a:solidFill>
                <a:latin typeface="+mj-lt"/>
              </a:rPr>
            </a:br>
            <a:r>
              <a:rPr lang="en-GB" altLang="it-IT" b="1" cap="small" spc="300" dirty="0" err="1">
                <a:solidFill>
                  <a:schemeClr val="bg1"/>
                </a:solidFill>
                <a:latin typeface="+mj-lt"/>
              </a:rPr>
              <a:t>Geomagic</a:t>
            </a:r>
            <a:r>
              <a:rPr lang="en-GB" altLang="it-IT" b="1" cap="small" spc="300" dirty="0">
                <a:solidFill>
                  <a:schemeClr val="bg1"/>
                </a:solidFill>
                <a:latin typeface="+mj-lt"/>
              </a:rPr>
              <a:t> Touch haptic device </a:t>
            </a:r>
            <a:br>
              <a:rPr lang="en-GB" altLang="it-IT" b="1" cap="small" spc="300" dirty="0">
                <a:solidFill>
                  <a:schemeClr val="bg1"/>
                </a:solidFill>
                <a:latin typeface="+mj-lt"/>
              </a:rPr>
            </a:br>
            <a:r>
              <a:rPr lang="en-GB" altLang="it-IT" b="1" cap="small" spc="300" dirty="0">
                <a:solidFill>
                  <a:schemeClr val="bg1"/>
                </a:solidFill>
                <a:latin typeface="+mj-lt"/>
              </a:rPr>
              <a:t>and the relative software libraries</a:t>
            </a:r>
            <a:endParaRPr lang="it-IT" altLang="it-IT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2" name="Rectangle 2"/>
          <p:cNvSpPr txBox="1">
            <a:spLocks noChangeArrowheads="1"/>
          </p:cNvSpPr>
          <p:nvPr/>
        </p:nvSpPr>
        <p:spPr bwMode="auto">
          <a:xfrm>
            <a:off x="1116012" y="404813"/>
            <a:ext cx="10009187" cy="5095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 rtl="0" fontAlgn="base">
              <a:spcBef>
                <a:spcPct val="0"/>
              </a:spcBef>
              <a:spcAft>
                <a:spcPct val="0"/>
              </a:spcAft>
              <a:defRPr sz="2400" b="1" kern="1200">
                <a:solidFill>
                  <a:srgbClr val="822433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2pPr>
            <a:lvl3pPr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3pPr>
            <a:lvl4pPr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4pPr>
            <a:lvl5pPr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9pPr>
          </a:lstStyle>
          <a:p>
            <a:pPr marR="0" lvl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  <a:defRPr/>
            </a:pPr>
            <a:r>
              <a:rPr kumimoji="0" lang="en-GB" altLang="it-IT" sz="2800" b="1" i="0" u="none" strike="noStrike" kern="1200" cap="small" spc="0" dirty="0" smtClean="0">
                <a:ln>
                  <a:noFill/>
                </a:ln>
                <a:solidFill>
                  <a:srgbClr val="822434"/>
                </a:solidFill>
                <a:effectLst/>
                <a:uLnTx/>
                <a:uFillTx/>
              </a:rPr>
              <a:t>Haptic Interfaces</a:t>
            </a:r>
            <a:endParaRPr kumimoji="0" lang="en-GB" altLang="it-IT" sz="2800" b="1" i="0" u="none" strike="noStrike" kern="1200" cap="small" spc="0" dirty="0" smtClean="0">
              <a:ln>
                <a:noFill/>
              </a:ln>
              <a:solidFill>
                <a:srgbClr val="822433"/>
              </a:solidFill>
              <a:effectLst/>
              <a:uLnTx/>
              <a:uFillTx/>
            </a:endParaRPr>
          </a:p>
        </p:txBody>
      </p:sp>
      <p:sp>
        <p:nvSpPr>
          <p:cNvPr id="13" name="Rectangle 2"/>
          <p:cNvSpPr txBox="1">
            <a:spLocks noChangeArrowheads="1"/>
          </p:cNvSpPr>
          <p:nvPr/>
        </p:nvSpPr>
        <p:spPr bwMode="auto">
          <a:xfrm>
            <a:off x="1116012" y="1348354"/>
            <a:ext cx="10009187" cy="88625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 rtl="0" fontAlgn="base">
              <a:spcBef>
                <a:spcPct val="0"/>
              </a:spcBef>
              <a:spcAft>
                <a:spcPct val="0"/>
              </a:spcAft>
              <a:defRPr sz="2400" b="1" kern="1200">
                <a:solidFill>
                  <a:srgbClr val="822433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2pPr>
            <a:lvl3pPr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3pPr>
            <a:lvl4pPr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4pPr>
            <a:lvl5pPr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9pPr>
          </a:lstStyle>
          <a:p>
            <a:pPr lvl="0" algn="just">
              <a:defRPr/>
            </a:pPr>
            <a:r>
              <a:rPr lang="en-GB" altLang="it-IT" sz="2000" b="0" dirty="0" smtClean="0">
                <a:solidFill>
                  <a:schemeClr val="tx1"/>
                </a:solidFill>
              </a:rPr>
              <a:t>Robotic devices that allow physical interaction with a virtual environment or a </a:t>
            </a:r>
            <a:r>
              <a:rPr lang="en-GB" altLang="it-IT" sz="2000" b="0" dirty="0" err="1" smtClean="0">
                <a:solidFill>
                  <a:schemeClr val="tx1"/>
                </a:solidFill>
              </a:rPr>
              <a:t>teleoperated</a:t>
            </a:r>
            <a:r>
              <a:rPr lang="en-GB" altLang="it-IT" sz="2000" b="0" dirty="0" smtClean="0">
                <a:solidFill>
                  <a:schemeClr val="tx1"/>
                </a:solidFill>
              </a:rPr>
              <a:t> system. </a:t>
            </a:r>
          </a:p>
        </p:txBody>
      </p:sp>
      <p:pic>
        <p:nvPicPr>
          <p:cNvPr id="1028" name="Picture 4" descr="http://www.forcedimension.com/images/products/gallery/omega7_1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30362" y="2687958"/>
            <a:ext cx="3024000" cy="22771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http://www.th-wildau.de/sbruntha/Material/VR/Websites-T11/FeedbackDevices/images/workstation.jpg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05614" y="2692511"/>
            <a:ext cx="3024000" cy="22680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http://www.geomagic.com/files/6214/6096/2108/touchX_old_touch.jpg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1597" y="2663500"/>
            <a:ext cx="3024000" cy="22881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879427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17"/>
          <p:cNvGrpSpPr>
            <a:grpSpLocks/>
          </p:cNvGrpSpPr>
          <p:nvPr/>
        </p:nvGrpSpPr>
        <p:grpSpPr bwMode="auto">
          <a:xfrm>
            <a:off x="0" y="6045200"/>
            <a:ext cx="12189884" cy="812800"/>
            <a:chOff x="0" y="1738"/>
            <a:chExt cx="5760" cy="2582"/>
          </a:xfrm>
        </p:grpSpPr>
        <p:pic>
          <p:nvPicPr>
            <p:cNvPr id="5" name="Picture 15" descr="Fondino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2643"/>
              <a:ext cx="5760" cy="167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7" name="Picture 16" descr="fascia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316" y="1738"/>
              <a:ext cx="4444" cy="90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2" name="Rectangle 2"/>
          <p:cNvSpPr txBox="1">
            <a:spLocks noChangeArrowheads="1"/>
          </p:cNvSpPr>
          <p:nvPr/>
        </p:nvSpPr>
        <p:spPr bwMode="auto">
          <a:xfrm>
            <a:off x="1116012" y="404813"/>
            <a:ext cx="10009187" cy="5095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 rtl="0" fontAlgn="base">
              <a:spcBef>
                <a:spcPct val="0"/>
              </a:spcBef>
              <a:spcAft>
                <a:spcPct val="0"/>
              </a:spcAft>
              <a:defRPr sz="2400" b="1" kern="1200">
                <a:solidFill>
                  <a:srgbClr val="822433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2pPr>
            <a:lvl3pPr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3pPr>
            <a:lvl4pPr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4pPr>
            <a:lvl5pPr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9pPr>
          </a:lstStyle>
          <a:p>
            <a:pPr marR="0" lvl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  <a:defRPr/>
            </a:pPr>
            <a:r>
              <a:rPr lang="en-GB" altLang="it-IT" sz="2800" cap="small" dirty="0" smtClean="0">
                <a:solidFill>
                  <a:srgbClr val="822434"/>
                </a:solidFill>
              </a:rPr>
              <a:t>Interface the device with pc, use </a:t>
            </a:r>
            <a:r>
              <a:rPr lang="en-GB" altLang="it-IT" sz="2800" cap="small" dirty="0" err="1" smtClean="0">
                <a:solidFill>
                  <a:srgbClr val="822434"/>
                </a:solidFill>
              </a:rPr>
              <a:t>OpenHaptics</a:t>
            </a:r>
            <a:r>
              <a:rPr lang="en-GB" altLang="it-IT" sz="2800" cap="small" dirty="0" smtClean="0">
                <a:solidFill>
                  <a:srgbClr val="822434"/>
                </a:solidFill>
              </a:rPr>
              <a:t> and CHAI3D</a:t>
            </a:r>
            <a:endParaRPr kumimoji="0" lang="en-GB" altLang="it-IT" sz="2800" b="1" i="0" u="none" strike="noStrike" kern="1200" cap="small" spc="0" dirty="0" smtClean="0">
              <a:ln>
                <a:noFill/>
              </a:ln>
              <a:solidFill>
                <a:srgbClr val="822433"/>
              </a:solidFill>
              <a:effectLst/>
              <a:uLnTx/>
              <a:uFillTx/>
            </a:endParaRPr>
          </a:p>
        </p:txBody>
      </p:sp>
      <p:sp>
        <p:nvSpPr>
          <p:cNvPr id="14" name="Rectangle 2"/>
          <p:cNvSpPr txBox="1">
            <a:spLocks noChangeArrowheads="1"/>
          </p:cNvSpPr>
          <p:nvPr/>
        </p:nvSpPr>
        <p:spPr bwMode="auto">
          <a:xfrm>
            <a:off x="1116012" y="1033347"/>
            <a:ext cx="10009187" cy="473794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 rtl="0" fontAlgn="base">
              <a:spcBef>
                <a:spcPct val="0"/>
              </a:spcBef>
              <a:spcAft>
                <a:spcPct val="0"/>
              </a:spcAft>
              <a:defRPr sz="2400" b="1" kern="1200">
                <a:solidFill>
                  <a:srgbClr val="822433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2pPr>
            <a:lvl3pPr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3pPr>
            <a:lvl4pPr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4pPr>
            <a:lvl5pPr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9pPr>
          </a:lstStyle>
          <a:p>
            <a:pPr lvl="0" algn="just">
              <a:defRPr/>
            </a:pPr>
            <a:r>
              <a:rPr lang="en-GB" altLang="it-IT" sz="2000" dirty="0" smtClean="0">
                <a:solidFill>
                  <a:schemeClr val="tx1"/>
                </a:solidFill>
              </a:rPr>
              <a:t>CONNECT THE DEVICE TO THE PC:</a:t>
            </a:r>
          </a:p>
          <a:p>
            <a:pPr marL="457200" lvl="0" indent="-457200">
              <a:buFont typeface="+mj-lt"/>
              <a:buAutoNum type="arabicPeriod"/>
              <a:defRPr/>
            </a:pPr>
            <a:r>
              <a:rPr lang="en-GB" altLang="it-IT" sz="2000" b="0" dirty="0" smtClean="0">
                <a:solidFill>
                  <a:schemeClr val="tx1"/>
                </a:solidFill>
              </a:rPr>
              <a:t>Connect the device Ethernet port 1 with the Ethernet port of the pc</a:t>
            </a:r>
          </a:p>
          <a:p>
            <a:pPr marL="457200" lvl="0" indent="-457200">
              <a:buFont typeface="+mj-lt"/>
              <a:buAutoNum type="arabicPeriod"/>
              <a:defRPr/>
            </a:pPr>
            <a:r>
              <a:rPr lang="en-GB" altLang="it-IT" sz="2000" b="0" dirty="0" smtClean="0">
                <a:solidFill>
                  <a:schemeClr val="tx1"/>
                </a:solidFill>
              </a:rPr>
              <a:t>In the installation directory of </a:t>
            </a:r>
            <a:r>
              <a:rPr lang="en-GB" altLang="it-IT" sz="2000" b="0" dirty="0" err="1" smtClean="0">
                <a:solidFill>
                  <a:schemeClr val="tx1"/>
                </a:solidFill>
              </a:rPr>
              <a:t>Geomagic</a:t>
            </a:r>
            <a:r>
              <a:rPr lang="en-GB" altLang="it-IT" sz="2000" b="0" dirty="0" smtClean="0">
                <a:solidFill>
                  <a:schemeClr val="tx1"/>
                </a:solidFill>
              </a:rPr>
              <a:t> DRIVERS (usually ‘</a:t>
            </a:r>
            <a:r>
              <a:rPr lang="en-GB" altLang="it-IT" sz="2000" b="0" i="1" dirty="0" smtClean="0">
                <a:solidFill>
                  <a:schemeClr val="tx1"/>
                </a:solidFill>
              </a:rPr>
              <a:t>programs\3DSystems\</a:t>
            </a:r>
            <a:r>
              <a:rPr lang="en-GB" altLang="it-IT" sz="2000" b="0" i="1" dirty="0" err="1" smtClean="0">
                <a:solidFill>
                  <a:schemeClr val="tx1"/>
                </a:solidFill>
              </a:rPr>
              <a:t>Geomagic</a:t>
            </a:r>
            <a:r>
              <a:rPr lang="en-GB" altLang="it-IT" sz="2000" b="0" dirty="0" smtClean="0">
                <a:solidFill>
                  <a:schemeClr val="tx1"/>
                </a:solidFill>
              </a:rPr>
              <a:t>’…) launch ‘</a:t>
            </a:r>
            <a:r>
              <a:rPr lang="en-GB" altLang="it-IT" sz="2000" b="0" i="1" dirty="0" smtClean="0">
                <a:solidFill>
                  <a:schemeClr val="tx1"/>
                </a:solidFill>
              </a:rPr>
              <a:t>Geomagic_Touch_Setup.exe</a:t>
            </a:r>
            <a:r>
              <a:rPr lang="en-GB" altLang="it-IT" sz="2000" b="0" dirty="0" smtClean="0">
                <a:solidFill>
                  <a:schemeClr val="tx1"/>
                </a:solidFill>
              </a:rPr>
              <a:t>’. Select ‘</a:t>
            </a:r>
            <a:r>
              <a:rPr lang="en-GB" altLang="it-IT" sz="2000" b="0" i="1" dirty="0" err="1" smtClean="0">
                <a:solidFill>
                  <a:schemeClr val="tx1"/>
                </a:solidFill>
              </a:rPr>
              <a:t>Geomagic</a:t>
            </a:r>
            <a:r>
              <a:rPr lang="en-GB" altLang="it-IT" sz="2000" b="0" i="1" dirty="0" smtClean="0">
                <a:solidFill>
                  <a:schemeClr val="tx1"/>
                </a:solidFill>
              </a:rPr>
              <a:t> Touch</a:t>
            </a:r>
            <a:r>
              <a:rPr lang="en-GB" altLang="it-IT" sz="2000" b="0" dirty="0" smtClean="0">
                <a:solidFill>
                  <a:schemeClr val="tx1"/>
                </a:solidFill>
              </a:rPr>
              <a:t>’ under the ‘</a:t>
            </a:r>
            <a:r>
              <a:rPr lang="en-GB" altLang="it-IT" sz="2000" b="0" i="1" dirty="0" smtClean="0">
                <a:solidFill>
                  <a:schemeClr val="tx1"/>
                </a:solidFill>
              </a:rPr>
              <a:t>Device Model</a:t>
            </a:r>
            <a:r>
              <a:rPr lang="en-GB" altLang="it-IT" sz="2000" b="0" dirty="0" smtClean="0">
                <a:solidFill>
                  <a:schemeClr val="tx1"/>
                </a:solidFill>
              </a:rPr>
              <a:t>’ box, click ‘</a:t>
            </a:r>
            <a:r>
              <a:rPr lang="en-GB" altLang="it-IT" sz="2000" b="0" i="1" dirty="0" smtClean="0">
                <a:solidFill>
                  <a:schemeClr val="tx1"/>
                </a:solidFill>
              </a:rPr>
              <a:t>pairing</a:t>
            </a:r>
            <a:r>
              <a:rPr lang="en-GB" altLang="it-IT" sz="2000" b="0" dirty="0" smtClean="0">
                <a:solidFill>
                  <a:schemeClr val="tx1"/>
                </a:solidFill>
              </a:rPr>
              <a:t>’ and </a:t>
            </a:r>
            <a:r>
              <a:rPr lang="en-GB" altLang="it-IT" sz="2000" b="0" dirty="0" err="1" smtClean="0">
                <a:solidFill>
                  <a:schemeClr val="tx1"/>
                </a:solidFill>
              </a:rPr>
              <a:t>fastly</a:t>
            </a:r>
            <a:r>
              <a:rPr lang="en-GB" altLang="it-IT" sz="2000" b="0" dirty="0" smtClean="0">
                <a:solidFill>
                  <a:schemeClr val="tx1"/>
                </a:solidFill>
              </a:rPr>
              <a:t> press the button on the back of the </a:t>
            </a:r>
            <a:r>
              <a:rPr lang="en-GB" altLang="it-IT" sz="2000" b="0" dirty="0" err="1" smtClean="0">
                <a:solidFill>
                  <a:schemeClr val="tx1"/>
                </a:solidFill>
              </a:rPr>
              <a:t>Geomagic</a:t>
            </a:r>
            <a:r>
              <a:rPr lang="en-GB" altLang="it-IT" sz="2000" b="0" dirty="0" smtClean="0">
                <a:solidFill>
                  <a:schemeClr val="tx1"/>
                </a:solidFill>
              </a:rPr>
              <a:t> Touch. Click ‘</a:t>
            </a:r>
            <a:r>
              <a:rPr lang="en-GB" altLang="it-IT" sz="2000" b="0" i="1" dirty="0" smtClean="0">
                <a:solidFill>
                  <a:schemeClr val="tx1"/>
                </a:solidFill>
              </a:rPr>
              <a:t>apply</a:t>
            </a:r>
            <a:r>
              <a:rPr lang="en-GB" altLang="it-IT" sz="2000" b="0" dirty="0" smtClean="0">
                <a:solidFill>
                  <a:schemeClr val="tx1"/>
                </a:solidFill>
              </a:rPr>
              <a:t>’ and exit.</a:t>
            </a:r>
          </a:p>
          <a:p>
            <a:pPr marL="457200" lvl="0" indent="-457200">
              <a:buFont typeface="+mj-lt"/>
              <a:buAutoNum type="arabicPeriod"/>
              <a:defRPr/>
            </a:pPr>
            <a:r>
              <a:rPr lang="en-GB" altLang="it-IT" sz="2000" b="0" dirty="0">
                <a:solidFill>
                  <a:schemeClr val="tx1"/>
                </a:solidFill>
              </a:rPr>
              <a:t>In the installation directory of </a:t>
            </a:r>
            <a:r>
              <a:rPr lang="en-GB" altLang="it-IT" sz="2000" b="0" dirty="0" err="1">
                <a:solidFill>
                  <a:schemeClr val="tx1"/>
                </a:solidFill>
              </a:rPr>
              <a:t>Geomagic</a:t>
            </a:r>
            <a:r>
              <a:rPr lang="en-GB" altLang="it-IT" sz="2000" b="0" dirty="0">
                <a:solidFill>
                  <a:schemeClr val="tx1"/>
                </a:solidFill>
              </a:rPr>
              <a:t> DRIVERS </a:t>
            </a:r>
            <a:r>
              <a:rPr lang="en-GB" altLang="it-IT" sz="2000" b="0" dirty="0" smtClean="0">
                <a:solidFill>
                  <a:schemeClr val="tx1"/>
                </a:solidFill>
              </a:rPr>
              <a:t>(usually </a:t>
            </a:r>
            <a:r>
              <a:rPr lang="en-GB" altLang="it-IT" sz="2000" b="0" i="1" dirty="0" smtClean="0">
                <a:solidFill>
                  <a:schemeClr val="tx1"/>
                </a:solidFill>
              </a:rPr>
              <a:t>‘programs\3DSystems\</a:t>
            </a:r>
            <a:r>
              <a:rPr lang="en-GB" altLang="it-IT" sz="2000" b="0" i="1" dirty="0" err="1" smtClean="0">
                <a:solidFill>
                  <a:schemeClr val="tx1"/>
                </a:solidFill>
              </a:rPr>
              <a:t>Geomagic</a:t>
            </a:r>
            <a:r>
              <a:rPr lang="en-GB" altLang="it-IT" sz="2000" b="0" dirty="0" smtClean="0">
                <a:solidFill>
                  <a:schemeClr val="tx1"/>
                </a:solidFill>
              </a:rPr>
              <a:t>’…) launch </a:t>
            </a:r>
            <a:r>
              <a:rPr lang="en-GB" altLang="it-IT" sz="2000" b="0" i="1" dirty="0" smtClean="0">
                <a:solidFill>
                  <a:schemeClr val="tx1"/>
                </a:solidFill>
              </a:rPr>
              <a:t>‘Geomagic_Touch_Diagnostic.exe</a:t>
            </a:r>
            <a:r>
              <a:rPr lang="en-GB" altLang="it-IT" sz="2000" b="0" dirty="0" smtClean="0">
                <a:solidFill>
                  <a:schemeClr val="tx1"/>
                </a:solidFill>
              </a:rPr>
              <a:t>’, click on the right arrow which is at the bottom-right of the window, until you arrive at the ‘</a:t>
            </a:r>
            <a:r>
              <a:rPr lang="en-GB" altLang="it-IT" sz="2000" b="0" i="1" dirty="0" smtClean="0">
                <a:solidFill>
                  <a:schemeClr val="tx1"/>
                </a:solidFill>
              </a:rPr>
              <a:t>Calibration</a:t>
            </a:r>
            <a:r>
              <a:rPr lang="en-GB" altLang="it-IT" sz="2000" b="0" dirty="0" smtClean="0">
                <a:solidFill>
                  <a:schemeClr val="tx1"/>
                </a:solidFill>
              </a:rPr>
              <a:t>’ page. Wait for the ‘</a:t>
            </a:r>
            <a:r>
              <a:rPr lang="en-GB" altLang="it-IT" sz="2000" b="0" i="1" dirty="0" smtClean="0">
                <a:solidFill>
                  <a:schemeClr val="tx1"/>
                </a:solidFill>
              </a:rPr>
              <a:t>Calibrate</a:t>
            </a:r>
            <a:r>
              <a:rPr lang="en-GB" altLang="it-IT" sz="2000" b="0" dirty="0" smtClean="0">
                <a:solidFill>
                  <a:schemeClr val="tx1"/>
                </a:solidFill>
              </a:rPr>
              <a:t>’ button to become green (or force calibration by clicking on it).</a:t>
            </a:r>
          </a:p>
          <a:p>
            <a:pPr marL="457200" lvl="0" indent="-457200">
              <a:buFont typeface="+mj-lt"/>
              <a:buAutoNum type="arabicPeriod"/>
              <a:defRPr/>
            </a:pPr>
            <a:r>
              <a:rPr lang="en-GB" altLang="it-IT" sz="2000" b="0" dirty="0" smtClean="0">
                <a:solidFill>
                  <a:schemeClr val="tx1"/>
                </a:solidFill>
              </a:rPr>
              <a:t>In case of ‘communication error’ please disconnect the Ethernet cable and repeat the procedure from point 2</a:t>
            </a:r>
          </a:p>
          <a:p>
            <a:pPr marL="457200" lvl="0" indent="-457200">
              <a:buFont typeface="+mj-lt"/>
              <a:buAutoNum type="arabicPeriod"/>
              <a:defRPr/>
            </a:pPr>
            <a:endParaRPr lang="en-GB" altLang="it-IT" sz="1000" b="0" dirty="0" smtClean="0">
              <a:solidFill>
                <a:schemeClr val="tx1"/>
              </a:solidFill>
            </a:endParaRPr>
          </a:p>
          <a:p>
            <a:pPr lvl="0">
              <a:defRPr/>
            </a:pPr>
            <a:r>
              <a:rPr lang="en-GB" altLang="it-IT" sz="2000" dirty="0">
                <a:solidFill>
                  <a:schemeClr val="tx1"/>
                </a:solidFill>
              </a:rPr>
              <a:t>WORK WITH OPENHAPTICS: </a:t>
            </a:r>
          </a:p>
          <a:p>
            <a:pPr marL="342900" lvl="0" indent="-342900">
              <a:buFont typeface="Arial" panose="020B0604020202020204" pitchFamily="34" charset="0"/>
              <a:buChar char="•"/>
              <a:defRPr/>
            </a:pPr>
            <a:r>
              <a:rPr lang="en-GB" altLang="it-IT" sz="2000" b="0" dirty="0">
                <a:solidFill>
                  <a:schemeClr val="tx1"/>
                </a:solidFill>
              </a:rPr>
              <a:t>The reference folder usually is ‘</a:t>
            </a:r>
            <a:r>
              <a:rPr lang="en-US" sz="2000" b="0" i="1" dirty="0">
                <a:solidFill>
                  <a:schemeClr val="tx1"/>
                </a:solidFill>
              </a:rPr>
              <a:t>C:\OpenHaptics\Developer\3.4.0</a:t>
            </a:r>
            <a:r>
              <a:rPr lang="en-US" sz="2000" b="0" dirty="0">
                <a:solidFill>
                  <a:schemeClr val="tx1"/>
                </a:solidFill>
              </a:rPr>
              <a:t>’  . In this folder you can find the documentation (‘</a:t>
            </a:r>
            <a:r>
              <a:rPr lang="en-US" sz="2000" b="0" i="1" dirty="0">
                <a:solidFill>
                  <a:schemeClr val="tx1"/>
                </a:solidFill>
              </a:rPr>
              <a:t>docs</a:t>
            </a:r>
            <a:r>
              <a:rPr lang="en-US" sz="2000" b="0" dirty="0">
                <a:solidFill>
                  <a:schemeClr val="tx1"/>
                </a:solidFill>
              </a:rPr>
              <a:t>’) and useful examples (‘</a:t>
            </a:r>
            <a:r>
              <a:rPr lang="en-US" sz="2000" b="0" i="1" dirty="0">
                <a:solidFill>
                  <a:schemeClr val="tx1"/>
                </a:solidFill>
              </a:rPr>
              <a:t>examples</a:t>
            </a:r>
            <a:r>
              <a:rPr lang="en-US" sz="2000" b="0" dirty="0">
                <a:solidFill>
                  <a:schemeClr val="tx1"/>
                </a:solidFill>
              </a:rPr>
              <a:t>’). </a:t>
            </a:r>
          </a:p>
          <a:p>
            <a:pPr lvl="0">
              <a:defRPr/>
            </a:pPr>
            <a:endParaRPr lang="en-GB" altLang="it-IT" sz="2000" b="0" dirty="0">
              <a:solidFill>
                <a:schemeClr val="tx1"/>
              </a:solidFill>
            </a:endParaRPr>
          </a:p>
        </p:txBody>
      </p:sp>
      <p:sp>
        <p:nvSpPr>
          <p:cNvPr id="11" name="Segnaposto data 4"/>
          <p:cNvSpPr>
            <a:spLocks noGrp="1"/>
          </p:cNvSpPr>
          <p:nvPr>
            <p:ph type="dt" sz="half" idx="10"/>
          </p:nvPr>
        </p:nvSpPr>
        <p:spPr>
          <a:xfrm>
            <a:off x="8523167" y="6177312"/>
            <a:ext cx="966437" cy="457200"/>
          </a:xfrm>
        </p:spPr>
        <p:txBody>
          <a:bodyPr/>
          <a:lstStyle/>
          <a:p>
            <a:r>
              <a:rPr lang="it-IT" altLang="it-IT" dirty="0" smtClean="0">
                <a:solidFill>
                  <a:schemeClr val="bg1"/>
                </a:solidFill>
                <a:latin typeface="+mj-lt"/>
              </a:rPr>
              <a:t>11/11/2016</a:t>
            </a:r>
            <a:endParaRPr lang="it-IT" altLang="it-IT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3" name="Segnaposto numero diapositiva 6"/>
          <p:cNvSpPr>
            <a:spLocks noGrp="1"/>
          </p:cNvSpPr>
          <p:nvPr>
            <p:ph type="sldNum" sz="quarter" idx="12"/>
          </p:nvPr>
        </p:nvSpPr>
        <p:spPr>
          <a:xfrm>
            <a:off x="9887244" y="6156812"/>
            <a:ext cx="1905000" cy="457200"/>
          </a:xfrm>
        </p:spPr>
        <p:txBody>
          <a:bodyPr/>
          <a:lstStyle/>
          <a:p>
            <a:r>
              <a:rPr lang="it-IT" altLang="it-IT" dirty="0" smtClean="0">
                <a:solidFill>
                  <a:schemeClr val="bg1"/>
                </a:solidFill>
                <a:latin typeface="+mj-lt"/>
              </a:rPr>
              <a:t>Page 20</a:t>
            </a:r>
            <a:endParaRPr lang="it-IT" altLang="it-IT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5" name="Segnaposto piè di pagina 5"/>
          <p:cNvSpPr>
            <a:spLocks noGrp="1"/>
          </p:cNvSpPr>
          <p:nvPr>
            <p:ph type="ftr" sz="quarter" idx="11"/>
          </p:nvPr>
        </p:nvSpPr>
        <p:spPr>
          <a:xfrm>
            <a:off x="2785050" y="6146800"/>
            <a:ext cx="4354500" cy="553984"/>
          </a:xfrm>
        </p:spPr>
        <p:txBody>
          <a:bodyPr/>
          <a:lstStyle/>
          <a:p>
            <a:r>
              <a:rPr lang="en-GB" altLang="it-IT" b="1" cap="small" spc="300" dirty="0">
                <a:solidFill>
                  <a:schemeClr val="bg1"/>
                </a:solidFill>
                <a:latin typeface="+mj-lt"/>
              </a:rPr>
              <a:t>Introduction to the </a:t>
            </a:r>
            <a:br>
              <a:rPr lang="en-GB" altLang="it-IT" b="1" cap="small" spc="300" dirty="0">
                <a:solidFill>
                  <a:schemeClr val="bg1"/>
                </a:solidFill>
                <a:latin typeface="+mj-lt"/>
              </a:rPr>
            </a:br>
            <a:r>
              <a:rPr lang="en-GB" altLang="it-IT" b="1" cap="small" spc="300" dirty="0" err="1">
                <a:solidFill>
                  <a:schemeClr val="bg1"/>
                </a:solidFill>
                <a:latin typeface="+mj-lt"/>
              </a:rPr>
              <a:t>Geomagic</a:t>
            </a:r>
            <a:r>
              <a:rPr lang="en-GB" altLang="it-IT" b="1" cap="small" spc="300" dirty="0">
                <a:solidFill>
                  <a:schemeClr val="bg1"/>
                </a:solidFill>
                <a:latin typeface="+mj-lt"/>
              </a:rPr>
              <a:t> Touch haptic device </a:t>
            </a:r>
            <a:br>
              <a:rPr lang="en-GB" altLang="it-IT" b="1" cap="small" spc="300" dirty="0">
                <a:solidFill>
                  <a:schemeClr val="bg1"/>
                </a:solidFill>
                <a:latin typeface="+mj-lt"/>
              </a:rPr>
            </a:br>
            <a:r>
              <a:rPr lang="en-GB" altLang="it-IT" b="1" cap="small" spc="300" dirty="0">
                <a:solidFill>
                  <a:schemeClr val="bg1"/>
                </a:solidFill>
                <a:latin typeface="+mj-lt"/>
              </a:rPr>
              <a:t>and the relative software libraries</a:t>
            </a:r>
            <a:endParaRPr lang="it-IT" altLang="it-IT" dirty="0">
              <a:solidFill>
                <a:schemeClr val="bg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9189369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17"/>
          <p:cNvGrpSpPr>
            <a:grpSpLocks/>
          </p:cNvGrpSpPr>
          <p:nvPr/>
        </p:nvGrpSpPr>
        <p:grpSpPr bwMode="auto">
          <a:xfrm>
            <a:off x="0" y="6045200"/>
            <a:ext cx="12189884" cy="812800"/>
            <a:chOff x="0" y="1738"/>
            <a:chExt cx="5760" cy="2582"/>
          </a:xfrm>
        </p:grpSpPr>
        <p:pic>
          <p:nvPicPr>
            <p:cNvPr id="5" name="Picture 15" descr="Fondino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2643"/>
              <a:ext cx="5760" cy="167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7" name="Picture 16" descr="fascia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316" y="1738"/>
              <a:ext cx="4444" cy="90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2" name="Rectangle 2"/>
          <p:cNvSpPr txBox="1">
            <a:spLocks noChangeArrowheads="1"/>
          </p:cNvSpPr>
          <p:nvPr/>
        </p:nvSpPr>
        <p:spPr bwMode="auto">
          <a:xfrm>
            <a:off x="1116012" y="404813"/>
            <a:ext cx="10009187" cy="5095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 rtl="0" fontAlgn="base">
              <a:spcBef>
                <a:spcPct val="0"/>
              </a:spcBef>
              <a:spcAft>
                <a:spcPct val="0"/>
              </a:spcAft>
              <a:defRPr sz="2400" b="1" kern="1200">
                <a:solidFill>
                  <a:srgbClr val="822433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2pPr>
            <a:lvl3pPr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3pPr>
            <a:lvl4pPr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4pPr>
            <a:lvl5pPr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9pPr>
          </a:lstStyle>
          <a:p>
            <a:pPr lvl="0">
              <a:defRPr/>
            </a:pPr>
            <a:r>
              <a:rPr lang="en-GB" altLang="it-IT" sz="2800" cap="small" dirty="0">
                <a:solidFill>
                  <a:srgbClr val="822434"/>
                </a:solidFill>
              </a:rPr>
              <a:t>Interface the device with pc, use </a:t>
            </a:r>
            <a:r>
              <a:rPr lang="en-GB" altLang="it-IT" sz="2800" cap="small" dirty="0" err="1">
                <a:solidFill>
                  <a:srgbClr val="822434"/>
                </a:solidFill>
              </a:rPr>
              <a:t>OpenHaptics</a:t>
            </a:r>
            <a:r>
              <a:rPr lang="en-GB" altLang="it-IT" sz="2800" cap="small" dirty="0">
                <a:solidFill>
                  <a:srgbClr val="822434"/>
                </a:solidFill>
              </a:rPr>
              <a:t> and CHAI3D</a:t>
            </a:r>
            <a:endParaRPr lang="en-GB" altLang="it-IT" sz="2800" cap="small" dirty="0"/>
          </a:p>
        </p:txBody>
      </p:sp>
      <p:sp>
        <p:nvSpPr>
          <p:cNvPr id="14" name="Rectangle 2"/>
          <p:cNvSpPr txBox="1">
            <a:spLocks noChangeArrowheads="1"/>
          </p:cNvSpPr>
          <p:nvPr/>
        </p:nvSpPr>
        <p:spPr bwMode="auto">
          <a:xfrm>
            <a:off x="1116012" y="1033346"/>
            <a:ext cx="9831389" cy="47883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 rtl="0" fontAlgn="base">
              <a:spcBef>
                <a:spcPct val="0"/>
              </a:spcBef>
              <a:spcAft>
                <a:spcPct val="0"/>
              </a:spcAft>
              <a:defRPr sz="2400" b="1" kern="1200">
                <a:solidFill>
                  <a:srgbClr val="822433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2pPr>
            <a:lvl3pPr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3pPr>
            <a:lvl4pPr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4pPr>
            <a:lvl5pPr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9pPr>
          </a:lstStyle>
          <a:p>
            <a:pPr marL="342900" lvl="0" indent="-342900">
              <a:buFont typeface="Arial" panose="020B0604020202020204" pitchFamily="34" charset="0"/>
              <a:buChar char="•"/>
              <a:defRPr/>
            </a:pPr>
            <a:r>
              <a:rPr lang="it-IT" altLang="it-IT" sz="2000" b="0" dirty="0" smtClean="0">
                <a:solidFill>
                  <a:schemeClr val="tx1"/>
                </a:solidFill>
              </a:rPr>
              <a:t>The </a:t>
            </a:r>
            <a:r>
              <a:rPr lang="it-IT" altLang="it-IT" sz="2000" b="0" dirty="0" err="1" smtClean="0">
                <a:solidFill>
                  <a:schemeClr val="tx1"/>
                </a:solidFill>
              </a:rPr>
              <a:t>examples</a:t>
            </a:r>
            <a:r>
              <a:rPr lang="it-IT" altLang="it-IT" sz="2000" b="0" dirty="0" smtClean="0">
                <a:solidFill>
                  <a:schemeClr val="tx1"/>
                </a:solidFill>
              </a:rPr>
              <a:t>’ </a:t>
            </a:r>
            <a:r>
              <a:rPr lang="it-IT" altLang="it-IT" sz="2000" b="0" dirty="0" err="1" smtClean="0">
                <a:solidFill>
                  <a:schemeClr val="tx1"/>
                </a:solidFill>
              </a:rPr>
              <a:t>binaries</a:t>
            </a:r>
            <a:r>
              <a:rPr lang="it-IT" altLang="it-IT" sz="2000" b="0" dirty="0" smtClean="0">
                <a:solidFill>
                  <a:schemeClr val="tx1"/>
                </a:solidFill>
              </a:rPr>
              <a:t> are </a:t>
            </a:r>
            <a:r>
              <a:rPr lang="it-IT" altLang="it-IT" sz="2000" b="0" dirty="0" err="1" smtClean="0">
                <a:solidFill>
                  <a:schemeClr val="tx1"/>
                </a:solidFill>
              </a:rPr>
              <a:t>contained</a:t>
            </a:r>
            <a:r>
              <a:rPr lang="it-IT" altLang="it-IT" sz="2000" b="0" dirty="0" smtClean="0">
                <a:solidFill>
                  <a:schemeClr val="tx1"/>
                </a:solidFill>
              </a:rPr>
              <a:t> in ‘</a:t>
            </a:r>
            <a:r>
              <a:rPr lang="it-IT" altLang="it-IT" sz="2000" b="0" i="1" dirty="0" err="1" smtClean="0">
                <a:solidFill>
                  <a:schemeClr val="tx1"/>
                </a:solidFill>
              </a:rPr>
              <a:t>examples</a:t>
            </a:r>
            <a:r>
              <a:rPr lang="it-IT" altLang="it-IT" sz="2000" b="0" i="1" dirty="0" smtClean="0">
                <a:solidFill>
                  <a:schemeClr val="tx1"/>
                </a:solidFill>
              </a:rPr>
              <a:t>\bin</a:t>
            </a:r>
            <a:r>
              <a:rPr lang="it-IT" altLang="it-IT" sz="2000" b="0" dirty="0" smtClean="0">
                <a:solidFill>
                  <a:schemeClr val="tx1"/>
                </a:solidFill>
              </a:rPr>
              <a:t>’ , </a:t>
            </a:r>
            <a:r>
              <a:rPr lang="it-IT" altLang="it-IT" sz="2000" b="0" dirty="0" err="1" smtClean="0">
                <a:solidFill>
                  <a:schemeClr val="tx1"/>
                </a:solidFill>
              </a:rPr>
              <a:t>while</a:t>
            </a:r>
            <a:r>
              <a:rPr lang="it-IT" altLang="it-IT" sz="2000" b="0" dirty="0" smtClean="0">
                <a:solidFill>
                  <a:schemeClr val="tx1"/>
                </a:solidFill>
              </a:rPr>
              <a:t> the </a:t>
            </a:r>
            <a:r>
              <a:rPr lang="it-IT" altLang="it-IT" sz="2000" b="0" dirty="0" err="1" smtClean="0">
                <a:solidFill>
                  <a:schemeClr val="tx1"/>
                </a:solidFill>
              </a:rPr>
              <a:t>sources</a:t>
            </a:r>
            <a:r>
              <a:rPr lang="it-IT" altLang="it-IT" sz="2000" b="0" dirty="0" smtClean="0">
                <a:solidFill>
                  <a:schemeClr val="tx1"/>
                </a:solidFill>
              </a:rPr>
              <a:t> are in ‘</a:t>
            </a:r>
            <a:r>
              <a:rPr lang="it-IT" altLang="it-IT" sz="2000" b="0" i="1" dirty="0" err="1" smtClean="0">
                <a:solidFill>
                  <a:schemeClr val="tx1"/>
                </a:solidFill>
              </a:rPr>
              <a:t>examples</a:t>
            </a:r>
            <a:r>
              <a:rPr lang="it-IT" altLang="it-IT" sz="2000" b="0" i="1" dirty="0" smtClean="0">
                <a:solidFill>
                  <a:schemeClr val="tx1"/>
                </a:solidFill>
              </a:rPr>
              <a:t>\HL</a:t>
            </a:r>
            <a:r>
              <a:rPr lang="it-IT" altLang="it-IT" sz="2000" b="0" dirty="0" smtClean="0">
                <a:solidFill>
                  <a:schemeClr val="tx1"/>
                </a:solidFill>
              </a:rPr>
              <a:t>’ and ‘</a:t>
            </a:r>
            <a:r>
              <a:rPr lang="it-IT" altLang="it-IT" sz="2000" b="0" i="1" dirty="0" err="1" smtClean="0">
                <a:solidFill>
                  <a:schemeClr val="tx1"/>
                </a:solidFill>
              </a:rPr>
              <a:t>examples</a:t>
            </a:r>
            <a:r>
              <a:rPr lang="it-IT" altLang="it-IT" sz="2000" b="0" i="1" dirty="0" smtClean="0">
                <a:solidFill>
                  <a:schemeClr val="tx1"/>
                </a:solidFill>
              </a:rPr>
              <a:t>\HD</a:t>
            </a:r>
            <a:r>
              <a:rPr lang="it-IT" altLang="it-IT" sz="2000" b="0" dirty="0" smtClean="0">
                <a:solidFill>
                  <a:schemeClr val="tx1"/>
                </a:solidFill>
              </a:rPr>
              <a:t>’.</a:t>
            </a:r>
          </a:p>
          <a:p>
            <a:pPr marL="342900" lvl="0" indent="-342900">
              <a:buFont typeface="Arial" panose="020B0604020202020204" pitchFamily="34" charset="0"/>
              <a:buChar char="•"/>
              <a:defRPr/>
            </a:pPr>
            <a:r>
              <a:rPr lang="it-IT" altLang="it-IT" sz="2000" b="0" dirty="0" smtClean="0">
                <a:solidFill>
                  <a:schemeClr val="tx1"/>
                </a:solidFill>
              </a:rPr>
              <a:t>Use Visual studio 2005, 2008, 2010 to open an </a:t>
            </a:r>
            <a:r>
              <a:rPr lang="it-IT" altLang="it-IT" sz="2000" b="0" dirty="0" err="1" smtClean="0">
                <a:solidFill>
                  <a:schemeClr val="tx1"/>
                </a:solidFill>
              </a:rPr>
              <a:t>example</a:t>
            </a:r>
            <a:r>
              <a:rPr lang="it-IT" altLang="it-IT" sz="2000" b="0" dirty="0" smtClean="0">
                <a:solidFill>
                  <a:schemeClr val="tx1"/>
                </a:solidFill>
              </a:rPr>
              <a:t> </a:t>
            </a:r>
            <a:r>
              <a:rPr lang="it-IT" altLang="it-IT" sz="2000" b="0" dirty="0" err="1" smtClean="0">
                <a:solidFill>
                  <a:schemeClr val="tx1"/>
                </a:solidFill>
              </a:rPr>
              <a:t>project</a:t>
            </a:r>
            <a:r>
              <a:rPr lang="it-IT" altLang="it-IT" sz="2000" b="0" dirty="0" smtClean="0">
                <a:solidFill>
                  <a:schemeClr val="tx1"/>
                </a:solidFill>
              </a:rPr>
              <a:t> (e.g. use Visual Studio 2010 to open the file ’</a:t>
            </a:r>
            <a:r>
              <a:rPr lang="en-US" sz="2000" b="0" i="1" dirty="0" smtClean="0">
                <a:solidFill>
                  <a:schemeClr val="tx1"/>
                </a:solidFill>
              </a:rPr>
              <a:t>examples\HL\graphics\Events\Events_VS2010.vcxproj</a:t>
            </a:r>
            <a:r>
              <a:rPr lang="en-US" sz="2000" b="0" dirty="0" smtClean="0">
                <a:solidFill>
                  <a:schemeClr val="tx1"/>
                </a:solidFill>
              </a:rPr>
              <a:t>’</a:t>
            </a:r>
            <a:r>
              <a:rPr lang="it-IT" altLang="it-IT" sz="2000" b="0" dirty="0" smtClean="0">
                <a:solidFill>
                  <a:schemeClr val="tx1"/>
                </a:solidFill>
              </a:rPr>
              <a:t>)</a:t>
            </a:r>
          </a:p>
          <a:p>
            <a:pPr marL="342900" lvl="0" indent="-342900">
              <a:buFont typeface="Arial" panose="020B0604020202020204" pitchFamily="34" charset="0"/>
              <a:buChar char="•"/>
              <a:defRPr/>
            </a:pPr>
            <a:r>
              <a:rPr lang="it-IT" altLang="it-IT" sz="2000" b="0" dirty="0" err="1" smtClean="0">
                <a:solidFill>
                  <a:schemeClr val="tx1"/>
                </a:solidFill>
              </a:rPr>
              <a:t>If</a:t>
            </a:r>
            <a:r>
              <a:rPr lang="it-IT" altLang="it-IT" sz="2000" b="0" dirty="0" smtClean="0">
                <a:solidFill>
                  <a:schemeClr val="tx1"/>
                </a:solidFill>
              </a:rPr>
              <a:t> </a:t>
            </a:r>
            <a:r>
              <a:rPr lang="it-IT" altLang="it-IT" sz="2000" b="0" dirty="0" err="1" smtClean="0">
                <a:solidFill>
                  <a:schemeClr val="tx1"/>
                </a:solidFill>
              </a:rPr>
              <a:t>you</a:t>
            </a:r>
            <a:r>
              <a:rPr lang="it-IT" altLang="it-IT" sz="2000" b="0" dirty="0" smtClean="0">
                <a:solidFill>
                  <a:schemeClr val="tx1"/>
                </a:solidFill>
              </a:rPr>
              <a:t> </a:t>
            </a:r>
            <a:r>
              <a:rPr lang="it-IT" altLang="it-IT" sz="2000" b="0" dirty="0" err="1" smtClean="0">
                <a:solidFill>
                  <a:schemeClr val="tx1"/>
                </a:solidFill>
              </a:rPr>
              <a:t>modify</a:t>
            </a:r>
            <a:r>
              <a:rPr lang="it-IT" altLang="it-IT" sz="2000" b="0" dirty="0" smtClean="0">
                <a:solidFill>
                  <a:schemeClr val="tx1"/>
                </a:solidFill>
              </a:rPr>
              <a:t> and compile the </a:t>
            </a:r>
            <a:r>
              <a:rPr lang="it-IT" altLang="it-IT" sz="2000" b="0" dirty="0" err="1" smtClean="0">
                <a:solidFill>
                  <a:schemeClr val="tx1"/>
                </a:solidFill>
              </a:rPr>
              <a:t>previous</a:t>
            </a:r>
            <a:r>
              <a:rPr lang="it-IT" altLang="it-IT" sz="2000" b="0" dirty="0" smtClean="0">
                <a:solidFill>
                  <a:schemeClr val="tx1"/>
                </a:solidFill>
              </a:rPr>
              <a:t> </a:t>
            </a:r>
            <a:r>
              <a:rPr lang="it-IT" altLang="it-IT" sz="2000" b="0" dirty="0" err="1" smtClean="0">
                <a:solidFill>
                  <a:schemeClr val="tx1"/>
                </a:solidFill>
              </a:rPr>
              <a:t>example</a:t>
            </a:r>
            <a:r>
              <a:rPr lang="it-IT" altLang="it-IT" sz="2000" b="0" dirty="0" smtClean="0">
                <a:solidFill>
                  <a:schemeClr val="tx1"/>
                </a:solidFill>
              </a:rPr>
              <a:t> for x64 </a:t>
            </a:r>
            <a:r>
              <a:rPr lang="it-IT" altLang="it-IT" sz="2000" b="0" dirty="0" err="1" smtClean="0">
                <a:solidFill>
                  <a:schemeClr val="tx1"/>
                </a:solidFill>
              </a:rPr>
              <a:t>systems</a:t>
            </a:r>
            <a:r>
              <a:rPr lang="it-IT" altLang="it-IT" sz="2000" b="0" dirty="0" smtClean="0">
                <a:solidFill>
                  <a:schemeClr val="tx1"/>
                </a:solidFill>
              </a:rPr>
              <a:t>, the </a:t>
            </a:r>
            <a:r>
              <a:rPr lang="it-IT" altLang="it-IT" sz="2000" b="0" dirty="0" err="1" smtClean="0">
                <a:solidFill>
                  <a:schemeClr val="tx1"/>
                </a:solidFill>
              </a:rPr>
              <a:t>generated</a:t>
            </a:r>
            <a:r>
              <a:rPr lang="it-IT" altLang="it-IT" sz="2000" b="0" dirty="0" smtClean="0">
                <a:solidFill>
                  <a:schemeClr val="tx1"/>
                </a:solidFill>
              </a:rPr>
              <a:t> </a:t>
            </a:r>
            <a:r>
              <a:rPr lang="it-IT" altLang="it-IT" sz="2000" b="0" dirty="0" err="1" smtClean="0">
                <a:solidFill>
                  <a:schemeClr val="tx1"/>
                </a:solidFill>
              </a:rPr>
              <a:t>binary</a:t>
            </a:r>
            <a:r>
              <a:rPr lang="it-IT" altLang="it-IT" sz="2000" b="0" dirty="0" smtClean="0">
                <a:solidFill>
                  <a:schemeClr val="tx1"/>
                </a:solidFill>
              </a:rPr>
              <a:t> </a:t>
            </a:r>
            <a:r>
              <a:rPr lang="it-IT" altLang="it-IT" sz="2000" b="0" dirty="0" err="1" smtClean="0">
                <a:solidFill>
                  <a:schemeClr val="tx1"/>
                </a:solidFill>
              </a:rPr>
              <a:t>program</a:t>
            </a:r>
            <a:r>
              <a:rPr lang="it-IT" altLang="it-IT" sz="2000" b="0" dirty="0" smtClean="0">
                <a:solidFill>
                  <a:schemeClr val="tx1"/>
                </a:solidFill>
              </a:rPr>
              <a:t> </a:t>
            </a:r>
            <a:r>
              <a:rPr lang="it-IT" altLang="it-IT" sz="2000" b="0" dirty="0" err="1" smtClean="0">
                <a:solidFill>
                  <a:schemeClr val="tx1"/>
                </a:solidFill>
              </a:rPr>
              <a:t>will</a:t>
            </a:r>
            <a:r>
              <a:rPr lang="it-IT" altLang="it-IT" sz="2000" b="0" dirty="0" smtClean="0">
                <a:solidFill>
                  <a:schemeClr val="tx1"/>
                </a:solidFill>
              </a:rPr>
              <a:t> be </a:t>
            </a:r>
            <a:r>
              <a:rPr lang="it-IT" altLang="it-IT" sz="2000" b="0" dirty="0" err="1" smtClean="0">
                <a:solidFill>
                  <a:schemeClr val="tx1"/>
                </a:solidFill>
              </a:rPr>
              <a:t>saved</a:t>
            </a:r>
            <a:r>
              <a:rPr lang="it-IT" altLang="it-IT" sz="2000" b="0" dirty="0" smtClean="0">
                <a:solidFill>
                  <a:schemeClr val="tx1"/>
                </a:solidFill>
              </a:rPr>
              <a:t> in </a:t>
            </a:r>
            <a:r>
              <a:rPr lang="it-IT" altLang="it-IT" sz="2000" b="0" dirty="0" err="1" smtClean="0">
                <a:solidFill>
                  <a:schemeClr val="tx1"/>
                </a:solidFill>
              </a:rPr>
              <a:t>examples</a:t>
            </a:r>
            <a:r>
              <a:rPr lang="it-IT" altLang="it-IT" sz="2000" b="0" dirty="0" smtClean="0">
                <a:solidFill>
                  <a:schemeClr val="tx1"/>
                </a:solidFill>
              </a:rPr>
              <a:t>\HL\bin\x64\HL\. </a:t>
            </a:r>
            <a:endParaRPr lang="it-IT" altLang="it-IT" sz="2000" b="0" dirty="0">
              <a:solidFill>
                <a:schemeClr val="tx1"/>
              </a:solidFill>
            </a:endParaRPr>
          </a:p>
          <a:p>
            <a:pPr marL="342900" lvl="0" indent="-342900">
              <a:buFont typeface="Arial" panose="020B0604020202020204" pitchFamily="34" charset="0"/>
              <a:buChar char="•"/>
              <a:defRPr/>
            </a:pPr>
            <a:r>
              <a:rPr lang="it-IT" altLang="it-IT" sz="2000" b="0" dirty="0" smtClean="0">
                <a:solidFill>
                  <a:schemeClr val="tx1"/>
                </a:solidFill>
              </a:rPr>
              <a:t>A </a:t>
            </a:r>
            <a:r>
              <a:rPr lang="it-IT" altLang="it-IT" sz="2000" b="0" dirty="0" err="1" smtClean="0">
                <a:solidFill>
                  <a:schemeClr val="tx1"/>
                </a:solidFill>
              </a:rPr>
              <a:t>good</a:t>
            </a:r>
            <a:r>
              <a:rPr lang="it-IT" altLang="it-IT" sz="2000" b="0" dirty="0" smtClean="0">
                <a:solidFill>
                  <a:schemeClr val="tx1"/>
                </a:solidFill>
              </a:rPr>
              <a:t> way to start using </a:t>
            </a:r>
            <a:r>
              <a:rPr lang="it-IT" altLang="it-IT" sz="2000" b="0" dirty="0" err="1" smtClean="0">
                <a:solidFill>
                  <a:schemeClr val="tx1"/>
                </a:solidFill>
              </a:rPr>
              <a:t>OpenHaptics</a:t>
            </a:r>
            <a:r>
              <a:rPr lang="it-IT" altLang="it-IT" sz="2000" b="0" dirty="0" smtClean="0">
                <a:solidFill>
                  <a:schemeClr val="tx1"/>
                </a:solidFill>
              </a:rPr>
              <a:t> is to create a copy of an </a:t>
            </a:r>
            <a:r>
              <a:rPr lang="it-IT" altLang="it-IT" sz="2000" b="0" dirty="0" err="1" smtClean="0">
                <a:solidFill>
                  <a:schemeClr val="tx1"/>
                </a:solidFill>
              </a:rPr>
              <a:t>example</a:t>
            </a:r>
            <a:r>
              <a:rPr lang="it-IT" altLang="it-IT" sz="2000" b="0" dirty="0" smtClean="0">
                <a:solidFill>
                  <a:schemeClr val="tx1"/>
                </a:solidFill>
              </a:rPr>
              <a:t> folder (in the ‘</a:t>
            </a:r>
            <a:r>
              <a:rPr lang="it-IT" altLang="it-IT" sz="2000" b="0" i="1" dirty="0" err="1" smtClean="0">
                <a:solidFill>
                  <a:schemeClr val="tx1"/>
                </a:solidFill>
              </a:rPr>
              <a:t>examples</a:t>
            </a:r>
            <a:r>
              <a:rPr lang="it-IT" altLang="it-IT" sz="2000" b="0" dirty="0" smtClean="0">
                <a:solidFill>
                  <a:schemeClr val="tx1"/>
                </a:solidFill>
              </a:rPr>
              <a:t>’ folder </a:t>
            </a:r>
            <a:r>
              <a:rPr lang="it-IT" altLang="it-IT" sz="2000" b="0" dirty="0" err="1" smtClean="0">
                <a:solidFill>
                  <a:schemeClr val="tx1"/>
                </a:solidFill>
              </a:rPr>
              <a:t>itself</a:t>
            </a:r>
            <a:r>
              <a:rPr lang="it-IT" altLang="it-IT" sz="2000" b="0" dirty="0" smtClean="0">
                <a:solidFill>
                  <a:schemeClr val="tx1"/>
                </a:solidFill>
              </a:rPr>
              <a:t>!!!), </a:t>
            </a:r>
            <a:r>
              <a:rPr lang="it-IT" altLang="it-IT" sz="2000" b="0" dirty="0" err="1" smtClean="0">
                <a:solidFill>
                  <a:schemeClr val="tx1"/>
                </a:solidFill>
              </a:rPr>
              <a:t>modify</a:t>
            </a:r>
            <a:r>
              <a:rPr lang="it-IT" altLang="it-IT" sz="2000" b="0" dirty="0" smtClean="0">
                <a:solidFill>
                  <a:schemeClr val="tx1"/>
                </a:solidFill>
              </a:rPr>
              <a:t> the </a:t>
            </a:r>
            <a:r>
              <a:rPr lang="it-IT" altLang="it-IT" sz="2000" b="0" dirty="0" err="1" smtClean="0">
                <a:solidFill>
                  <a:schemeClr val="tx1"/>
                </a:solidFill>
              </a:rPr>
              <a:t>example</a:t>
            </a:r>
            <a:r>
              <a:rPr lang="it-IT" altLang="it-IT" sz="2000" b="0" dirty="0" smtClean="0">
                <a:solidFill>
                  <a:schemeClr val="tx1"/>
                </a:solidFill>
              </a:rPr>
              <a:t> with </a:t>
            </a:r>
            <a:r>
              <a:rPr lang="it-IT" altLang="it-IT" sz="2000" b="0" dirty="0">
                <a:solidFill>
                  <a:schemeClr val="tx1"/>
                </a:solidFill>
              </a:rPr>
              <a:t>V</a:t>
            </a:r>
            <a:r>
              <a:rPr lang="it-IT" altLang="it-IT" sz="2000" b="0" dirty="0" smtClean="0">
                <a:solidFill>
                  <a:schemeClr val="tx1"/>
                </a:solidFill>
              </a:rPr>
              <a:t>isual Studio, compile and </a:t>
            </a:r>
            <a:r>
              <a:rPr lang="it-IT" altLang="it-IT" sz="2000" b="0" dirty="0" err="1" smtClean="0">
                <a:solidFill>
                  <a:schemeClr val="tx1"/>
                </a:solidFill>
              </a:rPr>
              <a:t>see</a:t>
            </a:r>
            <a:r>
              <a:rPr lang="it-IT" altLang="it-IT" sz="2000" b="0" dirty="0" smtClean="0">
                <a:solidFill>
                  <a:schemeClr val="tx1"/>
                </a:solidFill>
              </a:rPr>
              <a:t> </a:t>
            </a:r>
            <a:r>
              <a:rPr lang="it-IT" altLang="it-IT" sz="2000" b="0" dirty="0" err="1" smtClean="0">
                <a:solidFill>
                  <a:schemeClr val="tx1"/>
                </a:solidFill>
              </a:rPr>
              <a:t>what</a:t>
            </a:r>
            <a:r>
              <a:rPr lang="it-IT" altLang="it-IT" sz="2000" b="0" dirty="0" smtClean="0">
                <a:solidFill>
                  <a:schemeClr val="tx1"/>
                </a:solidFill>
              </a:rPr>
              <a:t> </a:t>
            </a:r>
            <a:r>
              <a:rPr lang="it-IT" altLang="it-IT" sz="2000" b="0" dirty="0" err="1" smtClean="0">
                <a:solidFill>
                  <a:schemeClr val="tx1"/>
                </a:solidFill>
              </a:rPr>
              <a:t>happens</a:t>
            </a:r>
            <a:r>
              <a:rPr lang="it-IT" altLang="it-IT" sz="2000" b="0" dirty="0" smtClean="0">
                <a:solidFill>
                  <a:schemeClr val="tx1"/>
                </a:solidFill>
              </a:rPr>
              <a:t>..</a:t>
            </a:r>
          </a:p>
          <a:p>
            <a:pPr marL="342900" lvl="0" indent="-342900">
              <a:buFont typeface="Arial" panose="020B0604020202020204" pitchFamily="34" charset="0"/>
              <a:buChar char="•"/>
              <a:defRPr/>
            </a:pPr>
            <a:endParaRPr lang="it-IT" altLang="it-IT" sz="2000" b="0" dirty="0" smtClean="0">
              <a:solidFill>
                <a:schemeClr val="tx1"/>
              </a:solidFill>
            </a:endParaRPr>
          </a:p>
          <a:p>
            <a:pPr lvl="0">
              <a:defRPr/>
            </a:pPr>
            <a:r>
              <a:rPr lang="it-IT" altLang="it-IT" sz="2000" dirty="0">
                <a:solidFill>
                  <a:schemeClr val="tx1"/>
                </a:solidFill>
              </a:rPr>
              <a:t>WORK WITH CHAI3D</a:t>
            </a:r>
          </a:p>
          <a:p>
            <a:pPr marL="342900" indent="-342900">
              <a:buFont typeface="Arial" panose="020B0604020202020204" pitchFamily="34" charset="0"/>
              <a:buChar char="•"/>
              <a:defRPr/>
            </a:pPr>
            <a:r>
              <a:rPr lang="en-GB" altLang="it-IT" sz="2000" b="0" dirty="0">
                <a:solidFill>
                  <a:schemeClr val="tx1"/>
                </a:solidFill>
              </a:rPr>
              <a:t>The </a:t>
            </a:r>
            <a:r>
              <a:rPr lang="en-GB" altLang="it-IT" sz="2000" b="0" dirty="0" smtClean="0">
                <a:solidFill>
                  <a:schemeClr val="tx1"/>
                </a:solidFill>
              </a:rPr>
              <a:t>root folder </a:t>
            </a:r>
            <a:r>
              <a:rPr lang="en-GB" altLang="it-IT" sz="2000" b="0" dirty="0">
                <a:solidFill>
                  <a:schemeClr val="tx1"/>
                </a:solidFill>
              </a:rPr>
              <a:t>usually is ‘</a:t>
            </a:r>
            <a:r>
              <a:rPr lang="en-US" sz="2000" b="0" dirty="0">
                <a:solidFill>
                  <a:schemeClr val="tx1"/>
                </a:solidFill>
              </a:rPr>
              <a:t>chai3d-3.1.1’ that you have extracted from the archive during the installation of CHAI3D. In this folder you can find the documentation (‘</a:t>
            </a:r>
            <a:r>
              <a:rPr lang="en-US" sz="2000" b="0" i="1" dirty="0">
                <a:solidFill>
                  <a:schemeClr val="tx1"/>
                </a:solidFill>
              </a:rPr>
              <a:t>docs</a:t>
            </a:r>
            <a:r>
              <a:rPr lang="en-US" sz="2000" b="0" dirty="0" smtClean="0">
                <a:solidFill>
                  <a:schemeClr val="tx1"/>
                </a:solidFill>
              </a:rPr>
              <a:t>’), useful </a:t>
            </a:r>
            <a:r>
              <a:rPr lang="en-US" sz="2000" b="0" dirty="0">
                <a:solidFill>
                  <a:schemeClr val="tx1"/>
                </a:solidFill>
              </a:rPr>
              <a:t>examples (‘</a:t>
            </a:r>
            <a:r>
              <a:rPr lang="en-US" sz="2000" b="0" i="1" dirty="0">
                <a:solidFill>
                  <a:schemeClr val="tx1"/>
                </a:solidFill>
              </a:rPr>
              <a:t>example</a:t>
            </a:r>
            <a:r>
              <a:rPr lang="en-US" sz="2000" b="0" dirty="0" smtClean="0">
                <a:solidFill>
                  <a:schemeClr val="tx1"/>
                </a:solidFill>
              </a:rPr>
              <a:t>’) and the binaries of the compiled examples (</a:t>
            </a:r>
            <a:r>
              <a:rPr lang="en-US" sz="2000" b="0" i="1" dirty="0" smtClean="0">
                <a:solidFill>
                  <a:schemeClr val="tx1"/>
                </a:solidFill>
              </a:rPr>
              <a:t>‘bin’</a:t>
            </a:r>
            <a:r>
              <a:rPr lang="en-US" sz="2000" b="0" dirty="0" smtClean="0">
                <a:solidFill>
                  <a:schemeClr val="tx1"/>
                </a:solidFill>
              </a:rPr>
              <a:t>).</a:t>
            </a:r>
            <a:endParaRPr lang="en-US" sz="2000" b="0" dirty="0">
              <a:solidFill>
                <a:schemeClr val="tx1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  <a:defRPr/>
            </a:pPr>
            <a:r>
              <a:rPr lang="it-IT" sz="2000" b="0" dirty="0">
                <a:solidFill>
                  <a:schemeClr val="tx1"/>
                </a:solidFill>
              </a:rPr>
              <a:t>As </a:t>
            </a:r>
            <a:r>
              <a:rPr lang="it-IT" sz="2000" b="0" dirty="0" err="1">
                <a:solidFill>
                  <a:schemeClr val="tx1"/>
                </a:solidFill>
              </a:rPr>
              <a:t>before</a:t>
            </a:r>
            <a:r>
              <a:rPr lang="it-IT" sz="2000" b="0" dirty="0">
                <a:solidFill>
                  <a:schemeClr val="tx1"/>
                </a:solidFill>
              </a:rPr>
              <a:t> use Visual Studio </a:t>
            </a:r>
            <a:r>
              <a:rPr lang="it-IT" sz="2000" b="0" dirty="0" smtClean="0">
                <a:solidFill>
                  <a:schemeClr val="tx1"/>
                </a:solidFill>
              </a:rPr>
              <a:t>2012/2013/2015 to </a:t>
            </a:r>
            <a:r>
              <a:rPr lang="it-IT" sz="2000" b="0" dirty="0">
                <a:solidFill>
                  <a:schemeClr val="tx1"/>
                </a:solidFill>
              </a:rPr>
              <a:t>open an </a:t>
            </a:r>
            <a:r>
              <a:rPr lang="it-IT" sz="2000" b="0" dirty="0" err="1">
                <a:solidFill>
                  <a:schemeClr val="tx1"/>
                </a:solidFill>
              </a:rPr>
              <a:t>example</a:t>
            </a:r>
            <a:r>
              <a:rPr lang="it-IT" sz="2000" b="0" dirty="0">
                <a:solidFill>
                  <a:schemeClr val="tx1"/>
                </a:solidFill>
              </a:rPr>
              <a:t> </a:t>
            </a:r>
            <a:r>
              <a:rPr lang="it-IT" sz="2000" b="0" dirty="0" err="1">
                <a:solidFill>
                  <a:schemeClr val="tx1"/>
                </a:solidFill>
              </a:rPr>
              <a:t>project</a:t>
            </a:r>
            <a:r>
              <a:rPr lang="it-IT" sz="2000" b="0" dirty="0">
                <a:solidFill>
                  <a:schemeClr val="tx1"/>
                </a:solidFill>
              </a:rPr>
              <a:t>, </a:t>
            </a:r>
            <a:r>
              <a:rPr lang="it-IT" sz="2000" b="0" dirty="0" err="1">
                <a:solidFill>
                  <a:schemeClr val="tx1"/>
                </a:solidFill>
              </a:rPr>
              <a:t>modify</a:t>
            </a:r>
            <a:r>
              <a:rPr lang="it-IT" sz="2000" b="0" dirty="0">
                <a:solidFill>
                  <a:schemeClr val="tx1"/>
                </a:solidFill>
              </a:rPr>
              <a:t> </a:t>
            </a:r>
            <a:r>
              <a:rPr lang="it-IT" sz="2000" b="0" dirty="0" err="1">
                <a:solidFill>
                  <a:schemeClr val="tx1"/>
                </a:solidFill>
              </a:rPr>
              <a:t>it</a:t>
            </a:r>
            <a:r>
              <a:rPr lang="it-IT" sz="2000" b="0" dirty="0">
                <a:solidFill>
                  <a:schemeClr val="tx1"/>
                </a:solidFill>
              </a:rPr>
              <a:t>, and compile </a:t>
            </a:r>
            <a:r>
              <a:rPr lang="it-IT" sz="2000" b="0" dirty="0" err="1">
                <a:solidFill>
                  <a:schemeClr val="tx1"/>
                </a:solidFill>
              </a:rPr>
              <a:t>it</a:t>
            </a:r>
            <a:r>
              <a:rPr lang="it-IT" sz="2000" b="0" dirty="0">
                <a:solidFill>
                  <a:schemeClr val="tx1"/>
                </a:solidFill>
              </a:rPr>
              <a:t>. The </a:t>
            </a:r>
            <a:r>
              <a:rPr lang="it-IT" sz="2000" b="0" dirty="0" err="1">
                <a:solidFill>
                  <a:schemeClr val="tx1"/>
                </a:solidFill>
              </a:rPr>
              <a:t>binaries</a:t>
            </a:r>
            <a:r>
              <a:rPr lang="it-IT" sz="2000" b="0" dirty="0">
                <a:solidFill>
                  <a:schemeClr val="tx1"/>
                </a:solidFill>
              </a:rPr>
              <a:t> </a:t>
            </a:r>
            <a:r>
              <a:rPr lang="it-IT" sz="2000" b="0" dirty="0" err="1">
                <a:solidFill>
                  <a:schemeClr val="tx1"/>
                </a:solidFill>
              </a:rPr>
              <a:t>will</a:t>
            </a:r>
            <a:r>
              <a:rPr lang="it-IT" sz="2000" b="0" dirty="0">
                <a:solidFill>
                  <a:schemeClr val="tx1"/>
                </a:solidFill>
              </a:rPr>
              <a:t> be </a:t>
            </a:r>
            <a:r>
              <a:rPr lang="it-IT" sz="2000" b="0" dirty="0" err="1">
                <a:solidFill>
                  <a:schemeClr val="tx1"/>
                </a:solidFill>
              </a:rPr>
              <a:t>saved</a:t>
            </a:r>
            <a:r>
              <a:rPr lang="it-IT" sz="2000" b="0" dirty="0">
                <a:solidFill>
                  <a:schemeClr val="tx1"/>
                </a:solidFill>
              </a:rPr>
              <a:t> in ‘</a:t>
            </a:r>
            <a:r>
              <a:rPr lang="it-IT" sz="2000" b="0" i="1" dirty="0">
                <a:solidFill>
                  <a:schemeClr val="tx1"/>
                </a:solidFill>
              </a:rPr>
              <a:t>chai3d-3.1.1\bin</a:t>
            </a:r>
            <a:r>
              <a:rPr lang="it-IT" sz="2000" b="0" dirty="0">
                <a:solidFill>
                  <a:schemeClr val="tx1"/>
                </a:solidFill>
              </a:rPr>
              <a:t>’.</a:t>
            </a:r>
            <a:endParaRPr lang="en-US" sz="2000" b="0" dirty="0">
              <a:solidFill>
                <a:schemeClr val="tx1"/>
              </a:solidFill>
            </a:endParaRPr>
          </a:p>
          <a:p>
            <a:pPr lvl="0">
              <a:defRPr/>
            </a:pPr>
            <a:endParaRPr lang="it-IT" altLang="it-IT" sz="2000" b="0" dirty="0">
              <a:solidFill>
                <a:schemeClr val="tx1"/>
              </a:solidFill>
            </a:endParaRPr>
          </a:p>
        </p:txBody>
      </p:sp>
      <p:sp>
        <p:nvSpPr>
          <p:cNvPr id="11" name="Segnaposto data 4"/>
          <p:cNvSpPr>
            <a:spLocks noGrp="1"/>
          </p:cNvSpPr>
          <p:nvPr>
            <p:ph type="dt" sz="half" idx="10"/>
          </p:nvPr>
        </p:nvSpPr>
        <p:spPr>
          <a:xfrm>
            <a:off x="8523167" y="6177312"/>
            <a:ext cx="966437" cy="457200"/>
          </a:xfrm>
        </p:spPr>
        <p:txBody>
          <a:bodyPr/>
          <a:lstStyle/>
          <a:p>
            <a:r>
              <a:rPr lang="it-IT" altLang="it-IT" dirty="0" smtClean="0">
                <a:solidFill>
                  <a:schemeClr val="bg1"/>
                </a:solidFill>
                <a:latin typeface="+mj-lt"/>
              </a:rPr>
              <a:t>11/11/2016</a:t>
            </a:r>
            <a:endParaRPr lang="it-IT" altLang="it-IT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3" name="Segnaposto numero diapositiva 6"/>
          <p:cNvSpPr>
            <a:spLocks noGrp="1"/>
          </p:cNvSpPr>
          <p:nvPr>
            <p:ph type="sldNum" sz="quarter" idx="12"/>
          </p:nvPr>
        </p:nvSpPr>
        <p:spPr>
          <a:xfrm>
            <a:off x="9887244" y="6156812"/>
            <a:ext cx="1905000" cy="457200"/>
          </a:xfrm>
        </p:spPr>
        <p:txBody>
          <a:bodyPr/>
          <a:lstStyle/>
          <a:p>
            <a:r>
              <a:rPr lang="it-IT" altLang="it-IT" dirty="0" smtClean="0">
                <a:solidFill>
                  <a:schemeClr val="bg1"/>
                </a:solidFill>
                <a:latin typeface="+mj-lt"/>
              </a:rPr>
              <a:t>Page 21</a:t>
            </a:r>
            <a:endParaRPr lang="it-IT" altLang="it-IT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5" name="Segnaposto piè di pagina 5"/>
          <p:cNvSpPr>
            <a:spLocks noGrp="1"/>
          </p:cNvSpPr>
          <p:nvPr>
            <p:ph type="ftr" sz="quarter" idx="11"/>
          </p:nvPr>
        </p:nvSpPr>
        <p:spPr>
          <a:xfrm>
            <a:off x="2785050" y="6146800"/>
            <a:ext cx="4354500" cy="553984"/>
          </a:xfrm>
        </p:spPr>
        <p:txBody>
          <a:bodyPr/>
          <a:lstStyle/>
          <a:p>
            <a:r>
              <a:rPr lang="en-GB" altLang="it-IT" b="1" cap="small" spc="300" dirty="0">
                <a:solidFill>
                  <a:schemeClr val="bg1"/>
                </a:solidFill>
                <a:latin typeface="+mj-lt"/>
              </a:rPr>
              <a:t>Introduction to the </a:t>
            </a:r>
            <a:br>
              <a:rPr lang="en-GB" altLang="it-IT" b="1" cap="small" spc="300" dirty="0">
                <a:solidFill>
                  <a:schemeClr val="bg1"/>
                </a:solidFill>
                <a:latin typeface="+mj-lt"/>
              </a:rPr>
            </a:br>
            <a:r>
              <a:rPr lang="en-GB" altLang="it-IT" b="1" cap="small" spc="300" dirty="0" err="1">
                <a:solidFill>
                  <a:schemeClr val="bg1"/>
                </a:solidFill>
                <a:latin typeface="+mj-lt"/>
              </a:rPr>
              <a:t>Geomagic</a:t>
            </a:r>
            <a:r>
              <a:rPr lang="en-GB" altLang="it-IT" b="1" cap="small" spc="300" dirty="0">
                <a:solidFill>
                  <a:schemeClr val="bg1"/>
                </a:solidFill>
                <a:latin typeface="+mj-lt"/>
              </a:rPr>
              <a:t> Touch haptic device </a:t>
            </a:r>
            <a:br>
              <a:rPr lang="en-GB" altLang="it-IT" b="1" cap="small" spc="300" dirty="0">
                <a:solidFill>
                  <a:schemeClr val="bg1"/>
                </a:solidFill>
                <a:latin typeface="+mj-lt"/>
              </a:rPr>
            </a:br>
            <a:r>
              <a:rPr lang="en-GB" altLang="it-IT" b="1" cap="small" spc="300" dirty="0">
                <a:solidFill>
                  <a:schemeClr val="bg1"/>
                </a:solidFill>
                <a:latin typeface="+mj-lt"/>
              </a:rPr>
              <a:t>and the relative software libraries</a:t>
            </a:r>
            <a:endParaRPr lang="it-IT" altLang="it-IT" dirty="0">
              <a:solidFill>
                <a:schemeClr val="bg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0793149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4" name="Picture 6" descr="http://computersculpture.com/images/products/Modeling-Geomagic_Touch_Omni_60_310x281.jp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2668"/>
          <a:stretch/>
        </p:blipFill>
        <p:spPr bwMode="auto">
          <a:xfrm>
            <a:off x="3848794" y="2336206"/>
            <a:ext cx="2273818" cy="180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4" name="Group 17"/>
          <p:cNvGrpSpPr>
            <a:grpSpLocks/>
          </p:cNvGrpSpPr>
          <p:nvPr/>
        </p:nvGrpSpPr>
        <p:grpSpPr bwMode="auto">
          <a:xfrm>
            <a:off x="0" y="6045200"/>
            <a:ext cx="12189884" cy="812800"/>
            <a:chOff x="0" y="1738"/>
            <a:chExt cx="5760" cy="2582"/>
          </a:xfrm>
        </p:grpSpPr>
        <p:pic>
          <p:nvPicPr>
            <p:cNvPr id="5" name="Picture 15" descr="Fondino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2643"/>
              <a:ext cx="5760" cy="167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7" name="Picture 16" descr="fascia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316" y="1738"/>
              <a:ext cx="4444" cy="90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2" name="Rectangle 2"/>
          <p:cNvSpPr txBox="1">
            <a:spLocks noChangeArrowheads="1"/>
          </p:cNvSpPr>
          <p:nvPr/>
        </p:nvSpPr>
        <p:spPr bwMode="auto">
          <a:xfrm>
            <a:off x="1116012" y="404813"/>
            <a:ext cx="10009187" cy="5095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 rtl="0" fontAlgn="base">
              <a:spcBef>
                <a:spcPct val="0"/>
              </a:spcBef>
              <a:spcAft>
                <a:spcPct val="0"/>
              </a:spcAft>
              <a:defRPr sz="2400" b="1" kern="1200">
                <a:solidFill>
                  <a:srgbClr val="822433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2pPr>
            <a:lvl3pPr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3pPr>
            <a:lvl4pPr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4pPr>
            <a:lvl5pPr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9pPr>
          </a:lstStyle>
          <a:p>
            <a:pPr marR="0" lvl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  <a:defRPr/>
            </a:pPr>
            <a:r>
              <a:rPr kumimoji="0" lang="en-GB" altLang="it-IT" sz="2800" b="1" i="0" u="none" strike="noStrike" kern="1200" cap="small" spc="0" dirty="0" smtClean="0">
                <a:ln>
                  <a:noFill/>
                </a:ln>
                <a:solidFill>
                  <a:srgbClr val="822434"/>
                </a:solidFill>
                <a:effectLst/>
                <a:uLnTx/>
                <a:uFillTx/>
              </a:rPr>
              <a:t>Haptic Rendering</a:t>
            </a:r>
            <a:endParaRPr kumimoji="0" lang="en-GB" altLang="it-IT" sz="2800" b="1" i="0" u="none" strike="noStrike" kern="1200" cap="small" spc="0" dirty="0" smtClean="0">
              <a:ln>
                <a:noFill/>
              </a:ln>
              <a:solidFill>
                <a:srgbClr val="822433"/>
              </a:solidFill>
              <a:effectLst/>
              <a:uLnTx/>
              <a:uFillTx/>
            </a:endParaRPr>
          </a:p>
        </p:txBody>
      </p:sp>
      <p:sp>
        <p:nvSpPr>
          <p:cNvPr id="18" name="Freccia a destra 17"/>
          <p:cNvSpPr/>
          <p:nvPr/>
        </p:nvSpPr>
        <p:spPr>
          <a:xfrm flipH="1">
            <a:off x="2542496" y="3500503"/>
            <a:ext cx="1220400" cy="198910"/>
          </a:xfrm>
          <a:prstGeom prst="rightArrow">
            <a:avLst>
              <a:gd name="adj1" fmla="val 50000"/>
              <a:gd name="adj2" fmla="val 10226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CasellaDiTesto 13"/>
          <p:cNvSpPr txBox="1"/>
          <p:nvPr/>
        </p:nvSpPr>
        <p:spPr>
          <a:xfrm>
            <a:off x="6220065" y="2493786"/>
            <a:ext cx="155119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b="1" dirty="0" smtClean="0"/>
              <a:t>Read HIP </a:t>
            </a:r>
            <a:r>
              <a:rPr lang="it-IT" b="1" dirty="0" err="1" smtClean="0"/>
              <a:t>pos</a:t>
            </a:r>
            <a:endParaRPr lang="it-IT" b="1" dirty="0" smtClean="0"/>
          </a:p>
        </p:txBody>
      </p:sp>
      <p:sp>
        <p:nvSpPr>
          <p:cNvPr id="21" name="CasellaDiTesto 20"/>
          <p:cNvSpPr txBox="1"/>
          <p:nvPr/>
        </p:nvSpPr>
        <p:spPr>
          <a:xfrm>
            <a:off x="2437657" y="3743331"/>
            <a:ext cx="15537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b="1" dirty="0" smtClean="0"/>
              <a:t>Impose force </a:t>
            </a:r>
            <a:endParaRPr lang="en-US" b="1" dirty="0"/>
          </a:p>
        </p:txBody>
      </p:sp>
      <p:sp>
        <p:nvSpPr>
          <p:cNvPr id="22" name="Rectangle 2"/>
          <p:cNvSpPr txBox="1">
            <a:spLocks noChangeArrowheads="1"/>
          </p:cNvSpPr>
          <p:nvPr/>
        </p:nvSpPr>
        <p:spPr bwMode="auto">
          <a:xfrm>
            <a:off x="1116012" y="1348354"/>
            <a:ext cx="10009187" cy="88625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 rtl="0" fontAlgn="base">
              <a:spcBef>
                <a:spcPct val="0"/>
              </a:spcBef>
              <a:spcAft>
                <a:spcPct val="0"/>
              </a:spcAft>
              <a:defRPr sz="2400" b="1" kern="1200">
                <a:solidFill>
                  <a:srgbClr val="822433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2pPr>
            <a:lvl3pPr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3pPr>
            <a:lvl4pPr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4pPr>
            <a:lvl5pPr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9pPr>
          </a:lstStyle>
          <a:p>
            <a:pPr lvl="0" algn="just">
              <a:defRPr/>
            </a:pPr>
            <a:r>
              <a:rPr lang="en-GB" altLang="it-IT" sz="2000" dirty="0" smtClean="0">
                <a:solidFill>
                  <a:schemeClr val="tx1"/>
                </a:solidFill>
              </a:rPr>
              <a:t>Idea</a:t>
            </a:r>
            <a:r>
              <a:rPr lang="en-GB" altLang="it-IT" sz="2000" b="0" dirty="0" smtClean="0">
                <a:solidFill>
                  <a:schemeClr val="tx1"/>
                </a:solidFill>
              </a:rPr>
              <a:t>: HIP (Haptic </a:t>
            </a:r>
            <a:r>
              <a:rPr lang="en-GB" altLang="it-IT" sz="2000" b="0" dirty="0">
                <a:solidFill>
                  <a:schemeClr val="tx1"/>
                </a:solidFill>
              </a:rPr>
              <a:t>I</a:t>
            </a:r>
            <a:r>
              <a:rPr lang="en-GB" altLang="it-IT" sz="2000" b="0" dirty="0" smtClean="0">
                <a:solidFill>
                  <a:schemeClr val="tx1"/>
                </a:solidFill>
              </a:rPr>
              <a:t>nterface </a:t>
            </a:r>
            <a:r>
              <a:rPr lang="en-GB" altLang="it-IT" sz="2000" b="0" dirty="0">
                <a:solidFill>
                  <a:schemeClr val="tx1"/>
                </a:solidFill>
              </a:rPr>
              <a:t>P</a:t>
            </a:r>
            <a:r>
              <a:rPr lang="en-GB" altLang="it-IT" sz="2000" b="0" dirty="0" smtClean="0">
                <a:solidFill>
                  <a:schemeClr val="tx1"/>
                </a:solidFill>
              </a:rPr>
              <a:t>oint) coupled with a tool in virtual space. When the tool collides with a virtual object, the user feels an artificial reaction force.  </a:t>
            </a:r>
          </a:p>
        </p:txBody>
      </p:sp>
      <p:pic>
        <p:nvPicPr>
          <p:cNvPr id="2056" name="Picture 8" descr="Risultati immagini per hand icon"/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687" r="4252"/>
          <a:stretch/>
        </p:blipFill>
        <p:spPr bwMode="auto">
          <a:xfrm>
            <a:off x="970869" y="2336206"/>
            <a:ext cx="1567543" cy="180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5" name="Freccia a destra 24"/>
          <p:cNvSpPr/>
          <p:nvPr/>
        </p:nvSpPr>
        <p:spPr>
          <a:xfrm>
            <a:off x="2542495" y="2940888"/>
            <a:ext cx="1220400" cy="198910"/>
          </a:xfrm>
          <a:prstGeom prst="rightArrow">
            <a:avLst>
              <a:gd name="adj1" fmla="val 50000"/>
              <a:gd name="adj2" fmla="val 10226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CasellaDiTesto 25"/>
          <p:cNvSpPr txBox="1"/>
          <p:nvPr/>
        </p:nvSpPr>
        <p:spPr>
          <a:xfrm>
            <a:off x="2513236" y="2603997"/>
            <a:ext cx="10766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 err="1" smtClean="0"/>
              <a:t>Move</a:t>
            </a:r>
            <a:endParaRPr lang="en-US" dirty="0"/>
          </a:p>
        </p:txBody>
      </p:sp>
      <p:sp>
        <p:nvSpPr>
          <p:cNvPr id="28" name="Freccia a destra 27"/>
          <p:cNvSpPr/>
          <p:nvPr/>
        </p:nvSpPr>
        <p:spPr>
          <a:xfrm>
            <a:off x="6302782" y="2979621"/>
            <a:ext cx="1578431" cy="198910"/>
          </a:xfrm>
          <a:prstGeom prst="rightArrow">
            <a:avLst>
              <a:gd name="adj1" fmla="val 50000"/>
              <a:gd name="adj2" fmla="val 10226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Freccia a destra 28"/>
          <p:cNvSpPr/>
          <p:nvPr/>
        </p:nvSpPr>
        <p:spPr>
          <a:xfrm flipH="1">
            <a:off x="6327472" y="3502013"/>
            <a:ext cx="1578431" cy="198910"/>
          </a:xfrm>
          <a:prstGeom prst="rightArrow">
            <a:avLst>
              <a:gd name="adj1" fmla="val 50000"/>
              <a:gd name="adj2" fmla="val 10226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CasellaDiTesto 29"/>
          <p:cNvSpPr txBox="1"/>
          <p:nvPr/>
        </p:nvSpPr>
        <p:spPr>
          <a:xfrm>
            <a:off x="6330020" y="3751747"/>
            <a:ext cx="155119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 err="1" smtClean="0"/>
              <a:t>Send</a:t>
            </a:r>
            <a:endParaRPr lang="it-IT" dirty="0" smtClean="0"/>
          </a:p>
          <a:p>
            <a:pPr algn="ctr"/>
            <a:r>
              <a:rPr lang="it-IT" dirty="0" err="1" smtClean="0"/>
              <a:t>Reaction</a:t>
            </a:r>
            <a:r>
              <a:rPr lang="it-IT" dirty="0" smtClean="0"/>
              <a:t> force</a:t>
            </a:r>
          </a:p>
        </p:txBody>
      </p:sp>
      <p:sp>
        <p:nvSpPr>
          <p:cNvPr id="15" name="Freccia circolare a sinistra 14"/>
          <p:cNvSpPr/>
          <p:nvPr/>
        </p:nvSpPr>
        <p:spPr>
          <a:xfrm>
            <a:off x="10116803" y="2765347"/>
            <a:ext cx="190500" cy="1000131"/>
          </a:xfrm>
          <a:prstGeom prst="curvedLeftArrow">
            <a:avLst>
              <a:gd name="adj1" fmla="val 32716"/>
              <a:gd name="adj2" fmla="val 68588"/>
              <a:gd name="adj3" fmla="val 45559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2" name="CasellaDiTesto 31"/>
          <p:cNvSpPr txBox="1"/>
          <p:nvPr/>
        </p:nvSpPr>
        <p:spPr>
          <a:xfrm>
            <a:off x="10285878" y="2249749"/>
            <a:ext cx="1244108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b="1" dirty="0" smtClean="0"/>
              <a:t>Update </a:t>
            </a:r>
          </a:p>
          <a:p>
            <a:pPr algn="ctr"/>
            <a:r>
              <a:rPr lang="it-IT" b="1" dirty="0" err="1" smtClean="0"/>
              <a:t>tool</a:t>
            </a:r>
            <a:r>
              <a:rPr lang="it-IT" b="1" dirty="0" smtClean="0"/>
              <a:t> </a:t>
            </a:r>
            <a:r>
              <a:rPr lang="it-IT" b="1" dirty="0" err="1" smtClean="0"/>
              <a:t>pos</a:t>
            </a:r>
            <a:r>
              <a:rPr lang="it-IT" b="1" dirty="0" smtClean="0"/>
              <a:t>, </a:t>
            </a:r>
            <a:r>
              <a:rPr lang="it-IT" b="1" dirty="0" err="1" smtClean="0"/>
              <a:t>detect</a:t>
            </a:r>
            <a:r>
              <a:rPr lang="it-IT" b="1" dirty="0" smtClean="0"/>
              <a:t> </a:t>
            </a:r>
            <a:r>
              <a:rPr lang="it-IT" b="1" dirty="0" err="1" smtClean="0"/>
              <a:t>collisions</a:t>
            </a:r>
            <a:r>
              <a:rPr lang="it-IT" b="1" dirty="0" smtClean="0"/>
              <a:t>, compute </a:t>
            </a:r>
            <a:r>
              <a:rPr lang="it-IT" b="1" dirty="0" err="1" smtClean="0"/>
              <a:t>reaction</a:t>
            </a:r>
            <a:r>
              <a:rPr lang="it-IT" b="1" dirty="0" smtClean="0"/>
              <a:t> force</a:t>
            </a:r>
          </a:p>
        </p:txBody>
      </p:sp>
      <p:pic>
        <p:nvPicPr>
          <p:cNvPr id="16" name="Immagine 15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052148" y="2293053"/>
            <a:ext cx="1943100" cy="2105025"/>
          </a:xfrm>
          <a:prstGeom prst="rect">
            <a:avLst/>
          </a:prstGeom>
        </p:spPr>
      </p:pic>
      <p:sp>
        <p:nvSpPr>
          <p:cNvPr id="17" name="CasellaDiTesto 16"/>
          <p:cNvSpPr txBox="1"/>
          <p:nvPr/>
        </p:nvSpPr>
        <p:spPr>
          <a:xfrm>
            <a:off x="8214661" y="2296936"/>
            <a:ext cx="174499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600" dirty="0" smtClean="0">
                <a:solidFill>
                  <a:schemeClr val="bg1"/>
                </a:solidFill>
              </a:rPr>
              <a:t>VIRTUAL WORLD</a:t>
            </a:r>
            <a:endParaRPr lang="en-US" sz="1600" dirty="0">
              <a:solidFill>
                <a:schemeClr val="bg1"/>
              </a:solidFill>
            </a:endParaRPr>
          </a:p>
        </p:txBody>
      </p:sp>
      <p:sp>
        <p:nvSpPr>
          <p:cNvPr id="35" name="Rectangle 2"/>
          <p:cNvSpPr txBox="1">
            <a:spLocks noChangeArrowheads="1"/>
          </p:cNvSpPr>
          <p:nvPr/>
        </p:nvSpPr>
        <p:spPr bwMode="auto">
          <a:xfrm>
            <a:off x="898298" y="4651687"/>
            <a:ext cx="10009187" cy="49115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 rtl="0" fontAlgn="base">
              <a:spcBef>
                <a:spcPct val="0"/>
              </a:spcBef>
              <a:spcAft>
                <a:spcPct val="0"/>
              </a:spcAft>
              <a:defRPr sz="2400" b="1" kern="1200">
                <a:solidFill>
                  <a:srgbClr val="822433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2pPr>
            <a:lvl3pPr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3pPr>
            <a:lvl4pPr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4pPr>
            <a:lvl5pPr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9pPr>
          </a:lstStyle>
          <a:p>
            <a:pPr lvl="0" algn="just">
              <a:defRPr/>
            </a:pPr>
            <a:r>
              <a:rPr lang="en-GB" altLang="it-IT" sz="2000" b="0" dirty="0" smtClean="0">
                <a:solidFill>
                  <a:schemeClr val="tx1"/>
                </a:solidFill>
              </a:rPr>
              <a:t>Different kind of forces:</a:t>
            </a:r>
            <a:r>
              <a:rPr lang="en-GB" altLang="it-IT" sz="2000" b="0" dirty="0">
                <a:solidFill>
                  <a:schemeClr val="tx1"/>
                </a:solidFill>
              </a:rPr>
              <a:t> C</a:t>
            </a:r>
            <a:r>
              <a:rPr lang="en-GB" altLang="it-IT" sz="2000" b="0" dirty="0" smtClean="0">
                <a:solidFill>
                  <a:schemeClr val="tx1"/>
                </a:solidFill>
              </a:rPr>
              <a:t>ontact forces, Friction forces, Teleoperation forces, Effects..</a:t>
            </a:r>
          </a:p>
        </p:txBody>
      </p:sp>
      <p:sp>
        <p:nvSpPr>
          <p:cNvPr id="36" name="Segnaposto data 4"/>
          <p:cNvSpPr>
            <a:spLocks noGrp="1"/>
          </p:cNvSpPr>
          <p:nvPr>
            <p:ph type="dt" sz="half" idx="10"/>
          </p:nvPr>
        </p:nvSpPr>
        <p:spPr>
          <a:xfrm>
            <a:off x="8523167" y="6177312"/>
            <a:ext cx="966437" cy="457200"/>
          </a:xfrm>
        </p:spPr>
        <p:txBody>
          <a:bodyPr/>
          <a:lstStyle/>
          <a:p>
            <a:r>
              <a:rPr lang="it-IT" altLang="it-IT" dirty="0" smtClean="0">
                <a:solidFill>
                  <a:schemeClr val="bg1"/>
                </a:solidFill>
                <a:latin typeface="+mj-lt"/>
              </a:rPr>
              <a:t>11/11/2016</a:t>
            </a:r>
            <a:endParaRPr lang="it-IT" altLang="it-IT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37" name="Segnaposto numero diapositiva 6"/>
          <p:cNvSpPr>
            <a:spLocks noGrp="1"/>
          </p:cNvSpPr>
          <p:nvPr>
            <p:ph type="sldNum" sz="quarter" idx="12"/>
          </p:nvPr>
        </p:nvSpPr>
        <p:spPr>
          <a:xfrm>
            <a:off x="9887244" y="6156812"/>
            <a:ext cx="1905000" cy="457200"/>
          </a:xfrm>
        </p:spPr>
        <p:txBody>
          <a:bodyPr/>
          <a:lstStyle/>
          <a:p>
            <a:r>
              <a:rPr lang="it-IT" altLang="it-IT" dirty="0" smtClean="0">
                <a:solidFill>
                  <a:schemeClr val="bg1"/>
                </a:solidFill>
                <a:latin typeface="+mj-lt"/>
              </a:rPr>
              <a:t>Page 3</a:t>
            </a:r>
            <a:endParaRPr lang="it-IT" altLang="it-IT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38" name="Segnaposto piè di pagina 5"/>
          <p:cNvSpPr>
            <a:spLocks noGrp="1"/>
          </p:cNvSpPr>
          <p:nvPr>
            <p:ph type="ftr" sz="quarter" idx="11"/>
          </p:nvPr>
        </p:nvSpPr>
        <p:spPr>
          <a:xfrm>
            <a:off x="2785050" y="6146800"/>
            <a:ext cx="4354500" cy="553984"/>
          </a:xfrm>
        </p:spPr>
        <p:txBody>
          <a:bodyPr/>
          <a:lstStyle/>
          <a:p>
            <a:r>
              <a:rPr lang="en-GB" altLang="it-IT" b="1" cap="small" spc="300" dirty="0">
                <a:solidFill>
                  <a:schemeClr val="bg1"/>
                </a:solidFill>
                <a:latin typeface="+mj-lt"/>
              </a:rPr>
              <a:t>Introduction to the </a:t>
            </a:r>
            <a:br>
              <a:rPr lang="en-GB" altLang="it-IT" b="1" cap="small" spc="300" dirty="0">
                <a:solidFill>
                  <a:schemeClr val="bg1"/>
                </a:solidFill>
                <a:latin typeface="+mj-lt"/>
              </a:rPr>
            </a:br>
            <a:r>
              <a:rPr lang="en-GB" altLang="it-IT" b="1" cap="small" spc="300" dirty="0" err="1">
                <a:solidFill>
                  <a:schemeClr val="bg1"/>
                </a:solidFill>
                <a:latin typeface="+mj-lt"/>
              </a:rPr>
              <a:t>Geomagic</a:t>
            </a:r>
            <a:r>
              <a:rPr lang="en-GB" altLang="it-IT" b="1" cap="small" spc="300" dirty="0">
                <a:solidFill>
                  <a:schemeClr val="bg1"/>
                </a:solidFill>
                <a:latin typeface="+mj-lt"/>
              </a:rPr>
              <a:t> Touch haptic device </a:t>
            </a:r>
            <a:br>
              <a:rPr lang="en-GB" altLang="it-IT" b="1" cap="small" spc="300" dirty="0">
                <a:solidFill>
                  <a:schemeClr val="bg1"/>
                </a:solidFill>
                <a:latin typeface="+mj-lt"/>
              </a:rPr>
            </a:br>
            <a:r>
              <a:rPr lang="en-GB" altLang="it-IT" b="1" cap="small" spc="300" dirty="0">
                <a:solidFill>
                  <a:schemeClr val="bg1"/>
                </a:solidFill>
                <a:latin typeface="+mj-lt"/>
              </a:rPr>
              <a:t>and the relative software libraries</a:t>
            </a:r>
            <a:endParaRPr lang="it-IT" altLang="it-IT" dirty="0">
              <a:solidFill>
                <a:schemeClr val="bg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9125174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17"/>
          <p:cNvGrpSpPr>
            <a:grpSpLocks/>
          </p:cNvGrpSpPr>
          <p:nvPr/>
        </p:nvGrpSpPr>
        <p:grpSpPr bwMode="auto">
          <a:xfrm>
            <a:off x="0" y="6045200"/>
            <a:ext cx="12189884" cy="812800"/>
            <a:chOff x="0" y="1738"/>
            <a:chExt cx="5760" cy="2582"/>
          </a:xfrm>
        </p:grpSpPr>
        <p:pic>
          <p:nvPicPr>
            <p:cNvPr id="5" name="Picture 15" descr="Fondino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2643"/>
              <a:ext cx="5760" cy="167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7" name="Picture 16" descr="fascia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316" y="1738"/>
              <a:ext cx="4444" cy="90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2" name="Rectangle 2"/>
          <p:cNvSpPr txBox="1">
            <a:spLocks noChangeArrowheads="1"/>
          </p:cNvSpPr>
          <p:nvPr/>
        </p:nvSpPr>
        <p:spPr bwMode="auto">
          <a:xfrm>
            <a:off x="1116012" y="404813"/>
            <a:ext cx="10009187" cy="5095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 rtl="0" fontAlgn="base">
              <a:spcBef>
                <a:spcPct val="0"/>
              </a:spcBef>
              <a:spcAft>
                <a:spcPct val="0"/>
              </a:spcAft>
              <a:defRPr sz="2400" b="1" kern="1200">
                <a:solidFill>
                  <a:srgbClr val="822433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2pPr>
            <a:lvl3pPr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3pPr>
            <a:lvl4pPr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4pPr>
            <a:lvl5pPr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9pPr>
          </a:lstStyle>
          <a:p>
            <a:pPr marR="0" lvl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  <a:defRPr/>
            </a:pPr>
            <a:r>
              <a:rPr kumimoji="0" lang="en-GB" altLang="it-IT" sz="2800" b="1" i="0" u="none" strike="noStrike" kern="1200" cap="small" spc="0" dirty="0" smtClean="0">
                <a:ln>
                  <a:noFill/>
                </a:ln>
                <a:solidFill>
                  <a:srgbClr val="822434"/>
                </a:solidFill>
                <a:effectLst/>
                <a:uLnTx/>
                <a:uFillTx/>
              </a:rPr>
              <a:t>Contact Forces</a:t>
            </a:r>
            <a:endParaRPr kumimoji="0" lang="en-GB" altLang="it-IT" sz="2800" b="1" i="0" u="none" strike="noStrike" kern="1200" cap="small" spc="0" dirty="0" smtClean="0">
              <a:ln>
                <a:noFill/>
              </a:ln>
              <a:solidFill>
                <a:srgbClr val="822433"/>
              </a:solidFill>
              <a:effectLst/>
              <a:uLnTx/>
              <a:uFillTx/>
            </a:endParaRPr>
          </a:p>
        </p:txBody>
      </p:sp>
      <p:pic>
        <p:nvPicPr>
          <p:cNvPr id="2" name="Immagine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6012" y="2287583"/>
            <a:ext cx="6866845" cy="2848064"/>
          </a:xfrm>
          <a:prstGeom prst="rect">
            <a:avLst/>
          </a:prstGeom>
        </p:spPr>
      </p:pic>
      <p:sp>
        <p:nvSpPr>
          <p:cNvPr id="27" name="Rectangle 2"/>
          <p:cNvSpPr txBox="1">
            <a:spLocks noChangeArrowheads="1"/>
          </p:cNvSpPr>
          <p:nvPr/>
        </p:nvSpPr>
        <p:spPr bwMode="auto">
          <a:xfrm>
            <a:off x="1116012" y="1348354"/>
            <a:ext cx="10009187" cy="45994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 rtl="0" fontAlgn="base">
              <a:spcBef>
                <a:spcPct val="0"/>
              </a:spcBef>
              <a:spcAft>
                <a:spcPct val="0"/>
              </a:spcAft>
              <a:defRPr sz="2400" b="1" kern="1200">
                <a:solidFill>
                  <a:srgbClr val="822433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2pPr>
            <a:lvl3pPr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3pPr>
            <a:lvl4pPr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4pPr>
            <a:lvl5pPr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9pPr>
          </a:lstStyle>
          <a:p>
            <a:pPr lvl="0" algn="just">
              <a:defRPr/>
            </a:pPr>
            <a:r>
              <a:rPr lang="en-GB" altLang="it-IT" sz="2000" b="0" dirty="0" smtClean="0">
                <a:solidFill>
                  <a:schemeClr val="tx1"/>
                </a:solidFill>
              </a:rPr>
              <a:t>Interaction between virtual HIP (</a:t>
            </a:r>
            <a:r>
              <a:rPr lang="en-GB" altLang="it-IT" sz="2000" b="0" dirty="0" err="1" smtClean="0">
                <a:solidFill>
                  <a:schemeClr val="tx1"/>
                </a:solidFill>
              </a:rPr>
              <a:t>vHIP</a:t>
            </a:r>
            <a:r>
              <a:rPr lang="en-GB" altLang="it-IT" sz="2000" b="0" dirty="0" smtClean="0">
                <a:solidFill>
                  <a:schemeClr val="tx1"/>
                </a:solidFill>
              </a:rPr>
              <a:t>) and virtual object = spring-damper system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1" name="Rectangle 2"/>
              <p:cNvSpPr txBox="1">
                <a:spLocks noChangeArrowheads="1"/>
              </p:cNvSpPr>
              <p:nvPr/>
            </p:nvSpPr>
            <p:spPr bwMode="auto">
              <a:xfrm>
                <a:off x="8098971" y="2232667"/>
                <a:ext cx="3570515" cy="259493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lvl1pPr algn="l" rtl="0" fontAlgn="base">
                  <a:spcBef>
                    <a:spcPct val="0"/>
                  </a:spcBef>
                  <a:spcAft>
                    <a:spcPct val="0"/>
                  </a:spcAft>
                  <a:defRPr sz="2400" b="1" kern="1200">
                    <a:solidFill>
                      <a:srgbClr val="822433"/>
                    </a:solidFill>
                    <a:latin typeface="+mj-lt"/>
                    <a:ea typeface="+mj-ea"/>
                    <a:cs typeface="+mj-cs"/>
                  </a:defRPr>
                </a:lvl1pPr>
                <a:lvl2pPr algn="l" rtl="0" fontAlgn="base">
                  <a:spcBef>
                    <a:spcPct val="0"/>
                  </a:spcBef>
                  <a:spcAft>
                    <a:spcPct val="0"/>
                  </a:spcAft>
                  <a:defRPr sz="2400" b="1">
                    <a:solidFill>
                      <a:srgbClr val="822433"/>
                    </a:solidFill>
                    <a:latin typeface="Arial" panose="020B0604020202020204" pitchFamily="34" charset="0"/>
                    <a:ea typeface="ＭＳ Ｐゴシック" pitchFamily="1" charset="-128"/>
                  </a:defRPr>
                </a:lvl2pPr>
                <a:lvl3pPr algn="l" rtl="0" fontAlgn="base">
                  <a:spcBef>
                    <a:spcPct val="0"/>
                  </a:spcBef>
                  <a:spcAft>
                    <a:spcPct val="0"/>
                  </a:spcAft>
                  <a:defRPr sz="2400" b="1">
                    <a:solidFill>
                      <a:srgbClr val="822433"/>
                    </a:solidFill>
                    <a:latin typeface="Arial" panose="020B0604020202020204" pitchFamily="34" charset="0"/>
                    <a:ea typeface="ＭＳ Ｐゴシック" pitchFamily="1" charset="-128"/>
                  </a:defRPr>
                </a:lvl3pPr>
                <a:lvl4pPr algn="l" rtl="0" fontAlgn="base">
                  <a:spcBef>
                    <a:spcPct val="0"/>
                  </a:spcBef>
                  <a:spcAft>
                    <a:spcPct val="0"/>
                  </a:spcAft>
                  <a:defRPr sz="2400" b="1">
                    <a:solidFill>
                      <a:srgbClr val="822433"/>
                    </a:solidFill>
                    <a:latin typeface="Arial" panose="020B0604020202020204" pitchFamily="34" charset="0"/>
                    <a:ea typeface="ＭＳ Ｐゴシック" pitchFamily="1" charset="-128"/>
                  </a:defRPr>
                </a:lvl4pPr>
                <a:lvl5pPr algn="l" rtl="0" fontAlgn="base">
                  <a:spcBef>
                    <a:spcPct val="0"/>
                  </a:spcBef>
                  <a:spcAft>
                    <a:spcPct val="0"/>
                  </a:spcAft>
                  <a:defRPr sz="2400" b="1">
                    <a:solidFill>
                      <a:srgbClr val="822433"/>
                    </a:solidFill>
                    <a:latin typeface="Arial" panose="020B0604020202020204" pitchFamily="34" charset="0"/>
                    <a:ea typeface="ＭＳ Ｐゴシック" pitchFamily="1" charset="-128"/>
                  </a:defRPr>
                </a:lvl5pPr>
                <a:lvl6pPr marL="457200" algn="l" rtl="0" fontAlgn="base">
                  <a:spcBef>
                    <a:spcPct val="0"/>
                  </a:spcBef>
                  <a:spcAft>
                    <a:spcPct val="0"/>
                  </a:spcAft>
                  <a:defRPr sz="2400" b="1">
                    <a:solidFill>
                      <a:srgbClr val="822433"/>
                    </a:solidFill>
                    <a:latin typeface="Arial" panose="020B0604020202020204" pitchFamily="34" charset="0"/>
                    <a:ea typeface="ＭＳ Ｐゴシック" pitchFamily="1" charset="-128"/>
                  </a:defRPr>
                </a:lvl6pPr>
                <a:lvl7pPr marL="914400" algn="l" rtl="0" fontAlgn="base">
                  <a:spcBef>
                    <a:spcPct val="0"/>
                  </a:spcBef>
                  <a:spcAft>
                    <a:spcPct val="0"/>
                  </a:spcAft>
                  <a:defRPr sz="2400" b="1">
                    <a:solidFill>
                      <a:srgbClr val="822433"/>
                    </a:solidFill>
                    <a:latin typeface="Arial" panose="020B0604020202020204" pitchFamily="34" charset="0"/>
                    <a:ea typeface="ＭＳ Ｐゴシック" pitchFamily="1" charset="-128"/>
                  </a:defRPr>
                </a:lvl7pPr>
                <a:lvl8pPr marL="1371600" algn="l" rtl="0" fontAlgn="base">
                  <a:spcBef>
                    <a:spcPct val="0"/>
                  </a:spcBef>
                  <a:spcAft>
                    <a:spcPct val="0"/>
                  </a:spcAft>
                  <a:defRPr sz="2400" b="1">
                    <a:solidFill>
                      <a:srgbClr val="822433"/>
                    </a:solidFill>
                    <a:latin typeface="Arial" panose="020B0604020202020204" pitchFamily="34" charset="0"/>
                    <a:ea typeface="ＭＳ Ｐゴシック" pitchFamily="1" charset="-128"/>
                  </a:defRPr>
                </a:lvl8pPr>
                <a:lvl9pPr marL="1828800" algn="l" rtl="0" fontAlgn="base">
                  <a:spcBef>
                    <a:spcPct val="0"/>
                  </a:spcBef>
                  <a:spcAft>
                    <a:spcPct val="0"/>
                  </a:spcAft>
                  <a:defRPr sz="2400" b="1">
                    <a:solidFill>
                      <a:srgbClr val="822433"/>
                    </a:solidFill>
                    <a:latin typeface="Arial" panose="020B0604020202020204" pitchFamily="34" charset="0"/>
                    <a:ea typeface="ＭＳ Ｐゴシック" pitchFamily="1" charset="-128"/>
                  </a:defRPr>
                </a:lvl9pPr>
              </a:lstStyle>
              <a:p>
                <a:pPr lvl="0" algn="just">
                  <a:defRPr/>
                </a:pPr>
                <a:r>
                  <a:rPr lang="en-GB" altLang="it-IT" sz="2000" b="0" dirty="0" smtClean="0">
                    <a:solidFill>
                      <a:schemeClr val="tx1"/>
                    </a:solidFill>
                  </a:rPr>
                  <a:t>When </a:t>
                </a:r>
                <a:r>
                  <a:rPr lang="en-GB" altLang="it-IT" sz="2000" b="0" dirty="0" err="1">
                    <a:solidFill>
                      <a:schemeClr val="tx1"/>
                    </a:solidFill>
                  </a:rPr>
                  <a:t>v</a:t>
                </a:r>
                <a:r>
                  <a:rPr lang="en-GB" altLang="it-IT" sz="2000" b="0" dirty="0" err="1" smtClean="0">
                    <a:solidFill>
                      <a:schemeClr val="tx1"/>
                    </a:solidFill>
                  </a:rPr>
                  <a:t>HIP</a:t>
                </a:r>
                <a:r>
                  <a:rPr lang="en-GB" altLang="it-IT" sz="2000" b="0" dirty="0" smtClean="0">
                    <a:solidFill>
                      <a:schemeClr val="tx1"/>
                    </a:solidFill>
                  </a:rPr>
                  <a:t> inside object:</a:t>
                </a:r>
              </a:p>
              <a:p>
                <a:pPr marL="342900" lvl="0" indent="-342900" algn="just">
                  <a:buFont typeface="Arial" panose="020B0604020202020204" pitchFamily="34" charset="0"/>
                  <a:buChar char="•"/>
                  <a:defRPr/>
                </a:pPr>
                <a:r>
                  <a:rPr lang="en-GB" altLang="it-IT" sz="2000" b="0" dirty="0" smtClean="0">
                    <a:solidFill>
                      <a:schemeClr val="tx1"/>
                    </a:solidFill>
                  </a:rPr>
                  <a:t>Compute Proxy point</a:t>
                </a:r>
              </a:p>
              <a:p>
                <a:pPr marL="342900" lvl="0" indent="-342900" algn="just">
                  <a:buFont typeface="Arial" panose="020B0604020202020204" pitchFamily="34" charset="0"/>
                  <a:buChar char="•"/>
                  <a:defRPr/>
                </a:pPr>
                <a:r>
                  <a:rPr lang="en-GB" altLang="it-IT" sz="2000" b="0" dirty="0" smtClean="0">
                    <a:solidFill>
                      <a:schemeClr val="tx1"/>
                    </a:solidFill>
                  </a:rPr>
                  <a:t>Direct the reaction force from the </a:t>
                </a:r>
                <a:r>
                  <a:rPr lang="en-GB" altLang="it-IT" sz="2000" b="0" dirty="0" err="1" smtClean="0">
                    <a:solidFill>
                      <a:schemeClr val="tx1"/>
                    </a:solidFill>
                  </a:rPr>
                  <a:t>vHIP</a:t>
                </a:r>
                <a:r>
                  <a:rPr lang="en-GB" altLang="it-IT" sz="2000" b="0" dirty="0" smtClean="0">
                    <a:solidFill>
                      <a:schemeClr val="tx1"/>
                    </a:solidFill>
                  </a:rPr>
                  <a:t> toward the proxy</a:t>
                </a:r>
              </a:p>
              <a:p>
                <a:pPr marL="342900" lvl="0" indent="-342900" algn="just">
                  <a:buFont typeface="Arial" panose="020B0604020202020204" pitchFamily="34" charset="0"/>
                  <a:buChar char="•"/>
                  <a:defRPr/>
                </a:pPr>
                <a:r>
                  <a:rPr lang="en-GB" altLang="it-IT" sz="1800" b="0" dirty="0" smtClean="0">
                    <a:solidFill>
                      <a:schemeClr val="tx1"/>
                    </a:solidFill>
                  </a:rPr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altLang="it-IT" sz="20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t-IT" altLang="it-IT" sz="20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𝐹</m:t>
                        </m:r>
                      </m:e>
                      <m:sub>
                        <m:r>
                          <a:rPr lang="it-IT" altLang="it-IT" sz="20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𝑐𝑜𝑛𝑡</m:t>
                        </m:r>
                      </m:sub>
                    </m:sSub>
                    <m:r>
                      <a:rPr lang="it-IT" altLang="it-IT" sz="20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=</m:t>
                    </m:r>
                    <m:r>
                      <a:rPr lang="it-IT" altLang="it-IT" sz="20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𝑘</m:t>
                    </m:r>
                    <m:r>
                      <a:rPr lang="it-IT" altLang="it-IT" sz="20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∗</m:t>
                    </m:r>
                    <m:r>
                      <a:rPr lang="it-IT" altLang="it-IT" sz="20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𝑑𝑒𝑝𝑡h</m:t>
                    </m:r>
                    <m:r>
                      <a:rPr lang="it-IT" altLang="it-IT" sz="20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+</m:t>
                    </m:r>
                    <m:r>
                      <a:rPr lang="it-IT" altLang="it-IT" sz="20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𝑏</m:t>
                    </m:r>
                    <m:r>
                      <a:rPr lang="it-IT" altLang="it-IT" sz="20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∗</m:t>
                    </m:r>
                    <m:r>
                      <a:rPr lang="it-IT" altLang="it-IT" sz="20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𝑣𝑒𝑙</m:t>
                    </m:r>
                  </m:oMath>
                </a14:m>
                <a:endParaRPr lang="en-GB" altLang="it-IT" sz="2000" b="0" dirty="0" smtClean="0">
                  <a:solidFill>
                    <a:schemeClr val="tx1"/>
                  </a:solidFill>
                </a:endParaRPr>
              </a:p>
              <a:p>
                <a:pPr lvl="0" algn="just">
                  <a:defRPr/>
                </a:pPr>
                <a:r>
                  <a:rPr lang="en-GB" altLang="it-IT" sz="1800" b="0" dirty="0">
                    <a:solidFill>
                      <a:schemeClr val="tx1"/>
                    </a:solidFill>
                  </a:rPr>
                  <a:t> </a:t>
                </a:r>
                <a:r>
                  <a:rPr lang="en-GB" altLang="it-IT" sz="1800" b="0" dirty="0" smtClean="0">
                    <a:solidFill>
                      <a:schemeClr val="tx1"/>
                    </a:solidFill>
                  </a:rPr>
                  <a:t>      </a:t>
                </a:r>
                <a:r>
                  <a:rPr lang="en-GB" altLang="it-IT" sz="2000" b="0" dirty="0" smtClean="0">
                    <a:solidFill>
                      <a:schemeClr val="tx1"/>
                    </a:solidFill>
                  </a:rPr>
                  <a:t>depth = depth of penetration</a:t>
                </a:r>
              </a:p>
              <a:p>
                <a:pPr lvl="0" algn="just">
                  <a:defRPr/>
                </a:pPr>
                <a:r>
                  <a:rPr lang="en-GB" altLang="it-IT" sz="2000" b="0" dirty="0" smtClean="0">
                    <a:solidFill>
                      <a:schemeClr val="tx1"/>
                    </a:solidFill>
                  </a:rPr>
                  <a:t>       </a:t>
                </a:r>
                <a:r>
                  <a:rPr lang="en-GB" altLang="it-IT" sz="2000" b="0" dirty="0" err="1" smtClean="0">
                    <a:solidFill>
                      <a:schemeClr val="tx1"/>
                    </a:solidFill>
                  </a:rPr>
                  <a:t>vel</a:t>
                </a:r>
                <a:r>
                  <a:rPr lang="en-GB" altLang="it-IT" sz="2000" b="0" dirty="0" smtClean="0">
                    <a:solidFill>
                      <a:schemeClr val="tx1"/>
                    </a:solidFill>
                  </a:rPr>
                  <a:t> = velocity of the </a:t>
                </a:r>
                <a:r>
                  <a:rPr lang="en-GB" altLang="it-IT" sz="2000" b="0" dirty="0" err="1" smtClean="0">
                    <a:solidFill>
                      <a:schemeClr val="tx1"/>
                    </a:solidFill>
                  </a:rPr>
                  <a:t>vHIP</a:t>
                </a:r>
                <a:endParaRPr lang="en-GB" altLang="it-IT" sz="2000" b="0" dirty="0" smtClean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31" name="Rectangle 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8098971" y="2232667"/>
                <a:ext cx="3570515" cy="2594930"/>
              </a:xfrm>
              <a:prstGeom prst="rect">
                <a:avLst/>
              </a:prstGeom>
              <a:blipFill rotWithShape="0">
                <a:blip r:embed="rId5"/>
                <a:stretch>
                  <a:fillRect l="-1880" t="-1174" r="-1709"/>
                </a:stretch>
              </a:blipFill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Freccia in su 2"/>
          <p:cNvSpPr/>
          <p:nvPr/>
        </p:nvSpPr>
        <p:spPr>
          <a:xfrm>
            <a:off x="5646057" y="3390682"/>
            <a:ext cx="145143" cy="1219200"/>
          </a:xfrm>
          <a:prstGeom prst="upArrow">
            <a:avLst/>
          </a:prstGeom>
          <a:solidFill>
            <a:srgbClr val="FF0000"/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Rettangolo 5"/>
              <p:cNvSpPr/>
              <p:nvPr/>
            </p:nvSpPr>
            <p:spPr>
              <a:xfrm>
                <a:off x="5680528" y="3696897"/>
                <a:ext cx="756874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GB" altLang="it-IT" b="1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it-IT" altLang="it-IT" b="1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𝑭</m:t>
                          </m:r>
                        </m:e>
                        <m:sub>
                          <m:r>
                            <a:rPr lang="it-IT" altLang="it-IT" b="1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𝒄𝒐𝒏𝒕</m:t>
                          </m:r>
                        </m:sub>
                      </m:sSub>
                    </m:oMath>
                  </m:oMathPara>
                </a14:m>
                <a:endParaRPr lang="en-US" b="1" dirty="0">
                  <a:solidFill>
                    <a:srgbClr val="FF0000"/>
                  </a:solidFill>
                </a:endParaRPr>
              </a:p>
            </p:txBody>
          </p:sp>
        </mc:Choice>
        <mc:Fallback xmlns="">
          <p:sp>
            <p:nvSpPr>
              <p:cNvPr id="6" name="Rettangolo 5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680528" y="3696897"/>
                <a:ext cx="756874" cy="369332"/>
              </a:xfrm>
              <a:prstGeom prst="rect">
                <a:avLst/>
              </a:prstGeom>
              <a:blipFill rotWithShape="0"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3" name="Segnaposto data 4"/>
          <p:cNvSpPr>
            <a:spLocks noGrp="1"/>
          </p:cNvSpPr>
          <p:nvPr>
            <p:ph type="dt" sz="half" idx="10"/>
          </p:nvPr>
        </p:nvSpPr>
        <p:spPr>
          <a:xfrm>
            <a:off x="8523167" y="6177312"/>
            <a:ext cx="966437" cy="457200"/>
          </a:xfrm>
        </p:spPr>
        <p:txBody>
          <a:bodyPr/>
          <a:lstStyle/>
          <a:p>
            <a:r>
              <a:rPr lang="it-IT" altLang="it-IT" dirty="0" smtClean="0">
                <a:solidFill>
                  <a:schemeClr val="bg1"/>
                </a:solidFill>
                <a:latin typeface="+mj-lt"/>
              </a:rPr>
              <a:t>11/11/2016</a:t>
            </a:r>
            <a:endParaRPr lang="it-IT" altLang="it-IT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34" name="Segnaposto numero diapositiva 6"/>
          <p:cNvSpPr>
            <a:spLocks noGrp="1"/>
          </p:cNvSpPr>
          <p:nvPr>
            <p:ph type="sldNum" sz="quarter" idx="12"/>
          </p:nvPr>
        </p:nvSpPr>
        <p:spPr>
          <a:xfrm>
            <a:off x="9887244" y="6156812"/>
            <a:ext cx="1905000" cy="457200"/>
          </a:xfrm>
        </p:spPr>
        <p:txBody>
          <a:bodyPr/>
          <a:lstStyle/>
          <a:p>
            <a:r>
              <a:rPr lang="it-IT" altLang="it-IT" dirty="0" smtClean="0">
                <a:solidFill>
                  <a:schemeClr val="bg1"/>
                </a:solidFill>
                <a:latin typeface="+mj-lt"/>
              </a:rPr>
              <a:t>Page </a:t>
            </a:r>
            <a:r>
              <a:rPr lang="it-IT" altLang="it-IT" dirty="0">
                <a:solidFill>
                  <a:schemeClr val="bg1"/>
                </a:solidFill>
                <a:latin typeface="+mj-lt"/>
              </a:rPr>
              <a:t>4</a:t>
            </a:r>
          </a:p>
        </p:txBody>
      </p:sp>
      <p:sp>
        <p:nvSpPr>
          <p:cNvPr id="36" name="Segnaposto piè di pagina 5"/>
          <p:cNvSpPr>
            <a:spLocks noGrp="1"/>
          </p:cNvSpPr>
          <p:nvPr>
            <p:ph type="ftr" sz="quarter" idx="11"/>
          </p:nvPr>
        </p:nvSpPr>
        <p:spPr>
          <a:xfrm>
            <a:off x="2785050" y="6146800"/>
            <a:ext cx="4354500" cy="553984"/>
          </a:xfrm>
        </p:spPr>
        <p:txBody>
          <a:bodyPr/>
          <a:lstStyle/>
          <a:p>
            <a:r>
              <a:rPr lang="en-GB" altLang="it-IT" b="1" cap="small" spc="300" dirty="0">
                <a:solidFill>
                  <a:schemeClr val="bg1"/>
                </a:solidFill>
                <a:latin typeface="+mj-lt"/>
              </a:rPr>
              <a:t>Introduction to the </a:t>
            </a:r>
            <a:br>
              <a:rPr lang="en-GB" altLang="it-IT" b="1" cap="small" spc="300" dirty="0">
                <a:solidFill>
                  <a:schemeClr val="bg1"/>
                </a:solidFill>
                <a:latin typeface="+mj-lt"/>
              </a:rPr>
            </a:br>
            <a:r>
              <a:rPr lang="en-GB" altLang="it-IT" b="1" cap="small" spc="300" dirty="0" err="1">
                <a:solidFill>
                  <a:schemeClr val="bg1"/>
                </a:solidFill>
                <a:latin typeface="+mj-lt"/>
              </a:rPr>
              <a:t>Geomagic</a:t>
            </a:r>
            <a:r>
              <a:rPr lang="en-GB" altLang="it-IT" b="1" cap="small" spc="300" dirty="0">
                <a:solidFill>
                  <a:schemeClr val="bg1"/>
                </a:solidFill>
                <a:latin typeface="+mj-lt"/>
              </a:rPr>
              <a:t> Touch haptic device </a:t>
            </a:r>
            <a:br>
              <a:rPr lang="en-GB" altLang="it-IT" b="1" cap="small" spc="300" dirty="0">
                <a:solidFill>
                  <a:schemeClr val="bg1"/>
                </a:solidFill>
                <a:latin typeface="+mj-lt"/>
              </a:rPr>
            </a:br>
            <a:r>
              <a:rPr lang="en-GB" altLang="it-IT" b="1" cap="small" spc="300" dirty="0">
                <a:solidFill>
                  <a:schemeClr val="bg1"/>
                </a:solidFill>
                <a:latin typeface="+mj-lt"/>
              </a:rPr>
              <a:t>and the relative software libraries</a:t>
            </a:r>
            <a:endParaRPr lang="it-IT" altLang="it-IT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8" name="CasellaDiTesto 7"/>
          <p:cNvSpPr txBox="1"/>
          <p:nvPr/>
        </p:nvSpPr>
        <p:spPr>
          <a:xfrm>
            <a:off x="1116012" y="5343649"/>
            <a:ext cx="66331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 err="1" smtClean="0">
                <a:hlinkClick r:id="rId7" action="ppaction://hlinkfile"/>
              </a:rPr>
              <a:t>Example</a:t>
            </a:r>
            <a:r>
              <a:rPr lang="it-IT" dirty="0">
                <a:hlinkClick r:id="rId7" action="ppaction://hlinkfile"/>
              </a:rPr>
              <a:t> </a:t>
            </a:r>
            <a:r>
              <a:rPr lang="it-IT" dirty="0" smtClean="0">
                <a:hlinkClick r:id="rId7" action="ppaction://hlinkfile"/>
              </a:rPr>
              <a:t>from </a:t>
            </a:r>
            <a:r>
              <a:rPr lang="it-IT" dirty="0" err="1" smtClean="0">
                <a:hlinkClick r:id="rId7" action="ppaction://hlinkfile"/>
              </a:rPr>
              <a:t>OpenHaptics</a:t>
            </a:r>
            <a:r>
              <a:rPr lang="it-IT" dirty="0" smtClean="0">
                <a:hlinkClick r:id="rId7" action="ppaction://hlinkfile"/>
              </a:rPr>
              <a:t>: ‘</a:t>
            </a:r>
            <a:r>
              <a:rPr lang="it-IT" dirty="0" err="1" smtClean="0">
                <a:hlinkClick r:id="rId7" action="ppaction://hlinkfile"/>
              </a:rPr>
              <a:t>HapticMaterials</a:t>
            </a:r>
            <a:r>
              <a:rPr lang="it-IT" dirty="0" smtClean="0">
                <a:hlinkClick r:id="rId7" action="ppaction://hlinkfile"/>
              </a:rPr>
              <a:t>’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7153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6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Immagine 2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9335" y="3878360"/>
            <a:ext cx="2388190" cy="2012520"/>
          </a:xfrm>
          <a:prstGeom prst="rect">
            <a:avLst/>
          </a:prstGeom>
        </p:spPr>
      </p:pic>
      <p:grpSp>
        <p:nvGrpSpPr>
          <p:cNvPr id="4" name="Group 17"/>
          <p:cNvGrpSpPr>
            <a:grpSpLocks/>
          </p:cNvGrpSpPr>
          <p:nvPr/>
        </p:nvGrpSpPr>
        <p:grpSpPr bwMode="auto">
          <a:xfrm>
            <a:off x="0" y="6045200"/>
            <a:ext cx="12189884" cy="812800"/>
            <a:chOff x="0" y="1738"/>
            <a:chExt cx="5760" cy="2582"/>
          </a:xfrm>
        </p:grpSpPr>
        <p:pic>
          <p:nvPicPr>
            <p:cNvPr id="5" name="Picture 15" descr="Fondino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2643"/>
              <a:ext cx="5760" cy="167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7" name="Picture 16" descr="fascia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316" y="1738"/>
              <a:ext cx="4444" cy="90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2" name="Rectangle 2"/>
          <p:cNvSpPr txBox="1">
            <a:spLocks noChangeArrowheads="1"/>
          </p:cNvSpPr>
          <p:nvPr/>
        </p:nvSpPr>
        <p:spPr bwMode="auto">
          <a:xfrm>
            <a:off x="1116012" y="404813"/>
            <a:ext cx="10009187" cy="5095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 rtl="0" fontAlgn="base">
              <a:spcBef>
                <a:spcPct val="0"/>
              </a:spcBef>
              <a:spcAft>
                <a:spcPct val="0"/>
              </a:spcAft>
              <a:defRPr sz="2400" b="1" kern="1200">
                <a:solidFill>
                  <a:srgbClr val="822433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2pPr>
            <a:lvl3pPr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3pPr>
            <a:lvl4pPr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4pPr>
            <a:lvl5pPr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9pPr>
          </a:lstStyle>
          <a:p>
            <a:pPr marR="0" lvl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  <a:defRPr/>
            </a:pPr>
            <a:r>
              <a:rPr kumimoji="0" lang="en-GB" altLang="it-IT" sz="2800" b="1" i="0" u="none" strike="noStrike" kern="1200" cap="small" spc="0" dirty="0" smtClean="0">
                <a:ln>
                  <a:noFill/>
                </a:ln>
                <a:solidFill>
                  <a:srgbClr val="822434"/>
                </a:solidFill>
                <a:effectLst/>
                <a:uLnTx/>
                <a:uFillTx/>
              </a:rPr>
              <a:t>Friction Forces</a:t>
            </a:r>
            <a:endParaRPr kumimoji="0" lang="en-GB" altLang="it-IT" sz="2800" b="1" i="0" u="none" strike="noStrike" kern="1200" cap="small" spc="0" dirty="0" smtClean="0">
              <a:ln>
                <a:noFill/>
              </a:ln>
              <a:solidFill>
                <a:srgbClr val="822433"/>
              </a:solidFill>
              <a:effectLst/>
              <a:uLnTx/>
              <a:uFillTx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1" name="Rectangle 2"/>
              <p:cNvSpPr txBox="1">
                <a:spLocks noChangeArrowheads="1"/>
              </p:cNvSpPr>
              <p:nvPr/>
            </p:nvSpPr>
            <p:spPr bwMode="auto">
              <a:xfrm>
                <a:off x="3833813" y="834860"/>
                <a:ext cx="7113588" cy="2355094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lvl1pPr algn="l" rtl="0" fontAlgn="base">
                  <a:spcBef>
                    <a:spcPct val="0"/>
                  </a:spcBef>
                  <a:spcAft>
                    <a:spcPct val="0"/>
                  </a:spcAft>
                  <a:defRPr sz="2400" b="1" kern="1200">
                    <a:solidFill>
                      <a:srgbClr val="822433"/>
                    </a:solidFill>
                    <a:latin typeface="+mj-lt"/>
                    <a:ea typeface="+mj-ea"/>
                    <a:cs typeface="+mj-cs"/>
                  </a:defRPr>
                </a:lvl1pPr>
                <a:lvl2pPr algn="l" rtl="0" fontAlgn="base">
                  <a:spcBef>
                    <a:spcPct val="0"/>
                  </a:spcBef>
                  <a:spcAft>
                    <a:spcPct val="0"/>
                  </a:spcAft>
                  <a:defRPr sz="2400" b="1">
                    <a:solidFill>
                      <a:srgbClr val="822433"/>
                    </a:solidFill>
                    <a:latin typeface="Arial" panose="020B0604020202020204" pitchFamily="34" charset="0"/>
                    <a:ea typeface="ＭＳ Ｐゴシック" pitchFamily="1" charset="-128"/>
                  </a:defRPr>
                </a:lvl2pPr>
                <a:lvl3pPr algn="l" rtl="0" fontAlgn="base">
                  <a:spcBef>
                    <a:spcPct val="0"/>
                  </a:spcBef>
                  <a:spcAft>
                    <a:spcPct val="0"/>
                  </a:spcAft>
                  <a:defRPr sz="2400" b="1">
                    <a:solidFill>
                      <a:srgbClr val="822433"/>
                    </a:solidFill>
                    <a:latin typeface="Arial" panose="020B0604020202020204" pitchFamily="34" charset="0"/>
                    <a:ea typeface="ＭＳ Ｐゴシック" pitchFamily="1" charset="-128"/>
                  </a:defRPr>
                </a:lvl3pPr>
                <a:lvl4pPr algn="l" rtl="0" fontAlgn="base">
                  <a:spcBef>
                    <a:spcPct val="0"/>
                  </a:spcBef>
                  <a:spcAft>
                    <a:spcPct val="0"/>
                  </a:spcAft>
                  <a:defRPr sz="2400" b="1">
                    <a:solidFill>
                      <a:srgbClr val="822433"/>
                    </a:solidFill>
                    <a:latin typeface="Arial" panose="020B0604020202020204" pitchFamily="34" charset="0"/>
                    <a:ea typeface="ＭＳ Ｐゴシック" pitchFamily="1" charset="-128"/>
                  </a:defRPr>
                </a:lvl4pPr>
                <a:lvl5pPr algn="l" rtl="0" fontAlgn="base">
                  <a:spcBef>
                    <a:spcPct val="0"/>
                  </a:spcBef>
                  <a:spcAft>
                    <a:spcPct val="0"/>
                  </a:spcAft>
                  <a:defRPr sz="2400" b="1">
                    <a:solidFill>
                      <a:srgbClr val="822433"/>
                    </a:solidFill>
                    <a:latin typeface="Arial" panose="020B0604020202020204" pitchFamily="34" charset="0"/>
                    <a:ea typeface="ＭＳ Ｐゴシック" pitchFamily="1" charset="-128"/>
                  </a:defRPr>
                </a:lvl5pPr>
                <a:lvl6pPr marL="457200" algn="l" rtl="0" fontAlgn="base">
                  <a:spcBef>
                    <a:spcPct val="0"/>
                  </a:spcBef>
                  <a:spcAft>
                    <a:spcPct val="0"/>
                  </a:spcAft>
                  <a:defRPr sz="2400" b="1">
                    <a:solidFill>
                      <a:srgbClr val="822433"/>
                    </a:solidFill>
                    <a:latin typeface="Arial" panose="020B0604020202020204" pitchFamily="34" charset="0"/>
                    <a:ea typeface="ＭＳ Ｐゴシック" pitchFamily="1" charset="-128"/>
                  </a:defRPr>
                </a:lvl6pPr>
                <a:lvl7pPr marL="914400" algn="l" rtl="0" fontAlgn="base">
                  <a:spcBef>
                    <a:spcPct val="0"/>
                  </a:spcBef>
                  <a:spcAft>
                    <a:spcPct val="0"/>
                  </a:spcAft>
                  <a:defRPr sz="2400" b="1">
                    <a:solidFill>
                      <a:srgbClr val="822433"/>
                    </a:solidFill>
                    <a:latin typeface="Arial" panose="020B0604020202020204" pitchFamily="34" charset="0"/>
                    <a:ea typeface="ＭＳ Ｐゴシック" pitchFamily="1" charset="-128"/>
                  </a:defRPr>
                </a:lvl7pPr>
                <a:lvl8pPr marL="1371600" algn="l" rtl="0" fontAlgn="base">
                  <a:spcBef>
                    <a:spcPct val="0"/>
                  </a:spcBef>
                  <a:spcAft>
                    <a:spcPct val="0"/>
                  </a:spcAft>
                  <a:defRPr sz="2400" b="1">
                    <a:solidFill>
                      <a:srgbClr val="822433"/>
                    </a:solidFill>
                    <a:latin typeface="Arial" panose="020B0604020202020204" pitchFamily="34" charset="0"/>
                    <a:ea typeface="ＭＳ Ｐゴシック" pitchFamily="1" charset="-128"/>
                  </a:defRPr>
                </a:lvl8pPr>
                <a:lvl9pPr marL="1828800" algn="l" rtl="0" fontAlgn="base">
                  <a:spcBef>
                    <a:spcPct val="0"/>
                  </a:spcBef>
                  <a:spcAft>
                    <a:spcPct val="0"/>
                  </a:spcAft>
                  <a:defRPr sz="2400" b="1">
                    <a:solidFill>
                      <a:srgbClr val="822433"/>
                    </a:solidFill>
                    <a:latin typeface="Arial" panose="020B0604020202020204" pitchFamily="34" charset="0"/>
                    <a:ea typeface="ＭＳ Ｐゴシック" pitchFamily="1" charset="-128"/>
                  </a:defRPr>
                </a:lvl9pPr>
              </a:lstStyle>
              <a:p>
                <a:pPr lvl="0" algn="just">
                  <a:defRPr/>
                </a:pPr>
                <a:r>
                  <a:rPr lang="en-GB" altLang="it-IT" sz="2000" b="0" dirty="0" smtClean="0">
                    <a:solidFill>
                      <a:schemeClr val="tx1"/>
                    </a:solidFill>
                  </a:rPr>
                  <a:t>Static and dynamic friction forces are computed on the proxy</a:t>
                </a:r>
              </a:p>
              <a:p>
                <a:pPr marL="342900" lvl="0" indent="-342900" algn="just">
                  <a:buFont typeface="Arial" panose="020B0604020202020204" pitchFamily="34" charset="0"/>
                  <a:buChar char="•"/>
                  <a:defRPr/>
                </a:pPr>
                <a:endParaRPr lang="en-GB" altLang="it-IT" sz="2000" b="0" dirty="0" smtClean="0">
                  <a:solidFill>
                    <a:schemeClr val="tx1"/>
                  </a:solidFill>
                </a:endParaRPr>
              </a:p>
              <a:p>
                <a:pPr lvl="0" algn="ctr">
                  <a:defRPr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GB" altLang="it-IT" sz="20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t-IT" altLang="it-IT" sz="20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𝐹</m:t>
                        </m:r>
                      </m:e>
                      <m:sub>
                        <m:sSub>
                          <m:sSubPr>
                            <m:ctrlPr>
                              <a:rPr lang="en-GB" altLang="it-IT" sz="20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it-IT" altLang="it-IT" sz="20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𝑓</m:t>
                            </m:r>
                          </m:e>
                          <m:sub>
                            <m:r>
                              <a:rPr lang="it-IT" altLang="it-IT" sz="20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𝑠</m:t>
                            </m:r>
                          </m:sub>
                        </m:sSub>
                      </m:sub>
                    </m:sSub>
                    <m:r>
                      <a:rPr lang="it-IT" altLang="it-IT" sz="20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it-IT" altLang="it-IT" sz="20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t-IT" altLang="it-IT" sz="20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𝜇</m:t>
                        </m:r>
                      </m:e>
                      <m:sub>
                        <m:r>
                          <a:rPr lang="it-IT" altLang="it-IT" sz="20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𝑠</m:t>
                        </m:r>
                      </m:sub>
                    </m:sSub>
                    <m:r>
                      <a:rPr lang="it-IT" altLang="it-IT" sz="20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∗</m:t>
                    </m:r>
                    <m:sSub>
                      <m:sSubPr>
                        <m:ctrlPr>
                          <a:rPr lang="en-GB" altLang="it-IT" sz="2000" b="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t-IT" altLang="it-IT" sz="2000" b="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𝐹</m:t>
                        </m:r>
                      </m:e>
                      <m:sub>
                        <m:r>
                          <a:rPr lang="it-IT" altLang="it-IT" sz="20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𝑛</m:t>
                        </m:r>
                      </m:sub>
                    </m:sSub>
                  </m:oMath>
                </a14:m>
                <a:r>
                  <a:rPr lang="en-GB" altLang="it-IT" sz="2000" b="0" dirty="0" smtClean="0">
                    <a:solidFill>
                      <a:schemeClr val="tx1"/>
                    </a:solidFill>
                  </a:rPr>
                  <a:t> </a:t>
                </a:r>
              </a:p>
              <a:p>
                <a:pPr lvl="0" algn="ctr">
                  <a:defRPr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GB" altLang="it-IT" sz="2000" b="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t-IT" altLang="it-IT" sz="2000" b="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𝐹</m:t>
                        </m:r>
                      </m:e>
                      <m:sub>
                        <m:sSub>
                          <m:sSubPr>
                            <m:ctrlPr>
                              <a:rPr lang="it-IT" altLang="it-IT" sz="20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it-IT" altLang="it-IT" sz="20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𝑓</m:t>
                            </m:r>
                          </m:e>
                          <m:sub>
                            <m:r>
                              <a:rPr lang="it-IT" altLang="it-IT" sz="20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𝑑</m:t>
                            </m:r>
                          </m:sub>
                        </m:sSub>
                      </m:sub>
                    </m:sSub>
                    <m:r>
                      <a:rPr lang="it-IT" altLang="it-IT" sz="2000" b="0" i="1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it-IT" altLang="it-IT" sz="2000" b="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t-IT" altLang="it-IT" sz="2000" b="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𝜇</m:t>
                        </m:r>
                      </m:e>
                      <m:sub>
                        <m:r>
                          <a:rPr lang="it-IT" altLang="it-IT" sz="20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𝑑</m:t>
                        </m:r>
                      </m:sub>
                    </m:sSub>
                    <m:r>
                      <a:rPr lang="it-IT" altLang="it-IT" sz="2000" b="0" i="1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∗</m:t>
                    </m:r>
                    <m:sSub>
                      <m:sSubPr>
                        <m:ctrlPr>
                          <a:rPr lang="en-GB" altLang="it-IT" sz="2000" b="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t-IT" altLang="it-IT" sz="2000" b="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𝐹</m:t>
                        </m:r>
                      </m:e>
                      <m:sub>
                        <m:r>
                          <a:rPr lang="it-IT" altLang="it-IT" sz="2000" b="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𝑛</m:t>
                        </m:r>
                      </m:sub>
                    </m:sSub>
                  </m:oMath>
                </a14:m>
                <a:r>
                  <a:rPr lang="en-GB" altLang="it-IT" sz="2000" b="0" dirty="0" smtClean="0">
                    <a:solidFill>
                      <a:schemeClr val="tx1"/>
                    </a:solidFill>
                  </a:rPr>
                  <a:t> </a:t>
                </a:r>
              </a:p>
              <a:p>
                <a:pPr lvl="0" algn="ctr">
                  <a:defRPr/>
                </a:pPr>
                <a:r>
                  <a:rPr lang="en-GB" altLang="it-IT" sz="2000" b="0" dirty="0" smtClean="0">
                    <a:solidFill>
                      <a:schemeClr val="tx1"/>
                    </a:solidFill>
                  </a:rPr>
                  <a:t>no movement if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altLang="it-IT" sz="2000" b="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t-IT" altLang="it-IT" sz="2000" b="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𝐹</m:t>
                        </m:r>
                      </m:e>
                      <m:sub>
                        <m:sSub>
                          <m:sSubPr>
                            <m:ctrlPr>
                              <a:rPr lang="en-GB" altLang="it-IT" sz="2000" b="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it-IT" altLang="it-IT" sz="2000" b="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𝑓</m:t>
                            </m:r>
                          </m:e>
                          <m:sub>
                            <m:r>
                              <a:rPr lang="it-IT" altLang="it-IT" sz="2000" b="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𝑠</m:t>
                            </m:r>
                          </m:sub>
                        </m:sSub>
                      </m:sub>
                    </m:sSub>
                    <m:r>
                      <a:rPr lang="it-IT" altLang="it-IT" sz="20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&gt;</m:t>
                    </m:r>
                    <m:sSub>
                      <m:sSubPr>
                        <m:ctrlPr>
                          <a:rPr lang="it-IT" altLang="it-IT" sz="20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t-IT" altLang="it-IT" sz="20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𝐹</m:t>
                        </m:r>
                      </m:e>
                      <m:sub>
                        <m:r>
                          <a:rPr lang="it-IT" altLang="it-IT" sz="20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𝑡</m:t>
                        </m:r>
                      </m:sub>
                    </m:sSub>
                  </m:oMath>
                </a14:m>
                <a:endParaRPr lang="en-GB" altLang="it-IT" sz="2000" b="0" dirty="0" smtClean="0">
                  <a:solidFill>
                    <a:schemeClr val="tx1"/>
                  </a:solidFill>
                </a:endParaRPr>
              </a:p>
              <a:p>
                <a:pPr lvl="0" algn="just">
                  <a:defRPr/>
                </a:pPr>
                <a:endParaRPr lang="en-GB" altLang="it-IT" sz="1000" b="0" dirty="0" smtClean="0">
                  <a:solidFill>
                    <a:schemeClr val="tx1"/>
                  </a:solidFill>
                </a:endParaRPr>
              </a:p>
              <a:p>
                <a:pPr marL="342900" lvl="0" indent="-342900" algn="just">
                  <a:buFont typeface="Arial" panose="020B0604020202020204" pitchFamily="34" charset="0"/>
                  <a:buChar char="•"/>
                  <a:defRPr/>
                </a:pPr>
                <a:r>
                  <a:rPr lang="en-GB" altLang="it-IT" sz="2000" b="0" dirty="0" smtClean="0">
                    <a:solidFill>
                      <a:schemeClr val="tx1"/>
                    </a:solidFill>
                  </a:rPr>
                  <a:t>Slight modification of the proxy algorithm for contact forces</a:t>
                </a:r>
              </a:p>
            </p:txBody>
          </p:sp>
        </mc:Choice>
        <mc:Fallback xmlns="">
          <p:sp>
            <p:nvSpPr>
              <p:cNvPr id="11" name="Rectangle 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3833813" y="834860"/>
                <a:ext cx="7113588" cy="2355094"/>
              </a:xfrm>
              <a:prstGeom prst="rect">
                <a:avLst/>
              </a:prstGeom>
              <a:blipFill rotWithShape="0">
                <a:blip r:embed="rId5"/>
                <a:stretch>
                  <a:fillRect l="-943" t="-1554"/>
                </a:stretch>
              </a:blipFill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25" name="Immagine 24"/>
          <p:cNvPicPr>
            <a:picLocks noChangeAspect="1"/>
          </p:cNvPicPr>
          <p:nvPr/>
        </p:nvPicPr>
        <p:blipFill rotWithShape="1">
          <a:blip r:embed="rId6"/>
          <a:srcRect t="7550" b="7787"/>
          <a:stretch/>
        </p:blipFill>
        <p:spPr>
          <a:xfrm>
            <a:off x="1116011" y="902818"/>
            <a:ext cx="2545365" cy="2122171"/>
          </a:xfrm>
          <a:prstGeom prst="rect">
            <a:avLst/>
          </a:prstGeom>
        </p:spPr>
      </p:pic>
      <p:sp>
        <p:nvSpPr>
          <p:cNvPr id="26" name="Rectangle 2"/>
          <p:cNvSpPr txBox="1">
            <a:spLocks noChangeArrowheads="1"/>
          </p:cNvSpPr>
          <p:nvPr/>
        </p:nvSpPr>
        <p:spPr bwMode="auto">
          <a:xfrm>
            <a:off x="1116012" y="3399542"/>
            <a:ext cx="10009187" cy="5095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 rtl="0" fontAlgn="base">
              <a:spcBef>
                <a:spcPct val="0"/>
              </a:spcBef>
              <a:spcAft>
                <a:spcPct val="0"/>
              </a:spcAft>
              <a:defRPr sz="2400" b="1" kern="1200">
                <a:solidFill>
                  <a:srgbClr val="822433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2pPr>
            <a:lvl3pPr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3pPr>
            <a:lvl4pPr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4pPr>
            <a:lvl5pPr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9pPr>
          </a:lstStyle>
          <a:p>
            <a:pPr marR="0" lvl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  <a:defRPr/>
            </a:pPr>
            <a:r>
              <a:rPr kumimoji="0" lang="en-GB" altLang="it-IT" sz="2800" b="1" i="0" u="none" strike="noStrike" kern="1200" cap="small" spc="0" dirty="0" smtClean="0">
                <a:ln>
                  <a:noFill/>
                </a:ln>
                <a:solidFill>
                  <a:srgbClr val="822434"/>
                </a:solidFill>
                <a:effectLst/>
                <a:uLnTx/>
                <a:uFillTx/>
              </a:rPr>
              <a:t>Virtual coupling forces</a:t>
            </a:r>
            <a:endParaRPr kumimoji="0" lang="en-GB" altLang="it-IT" sz="2800" b="1" i="0" u="none" strike="noStrike" kern="1200" cap="small" spc="0" dirty="0" smtClean="0">
              <a:ln>
                <a:noFill/>
              </a:ln>
              <a:solidFill>
                <a:srgbClr val="822433"/>
              </a:solidFill>
              <a:effectLst/>
              <a:uLnTx/>
              <a:uFillTx/>
            </a:endParaRPr>
          </a:p>
        </p:txBody>
      </p:sp>
      <p:sp>
        <p:nvSpPr>
          <p:cNvPr id="27" name="Rectangle 2"/>
          <p:cNvSpPr txBox="1">
            <a:spLocks noChangeArrowheads="1"/>
          </p:cNvSpPr>
          <p:nvPr/>
        </p:nvSpPr>
        <p:spPr bwMode="auto">
          <a:xfrm>
            <a:off x="3833813" y="4030960"/>
            <a:ext cx="7113588" cy="170731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 rtl="0" fontAlgn="base">
              <a:spcBef>
                <a:spcPct val="0"/>
              </a:spcBef>
              <a:spcAft>
                <a:spcPct val="0"/>
              </a:spcAft>
              <a:defRPr sz="2400" b="1" kern="1200">
                <a:solidFill>
                  <a:srgbClr val="822433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2pPr>
            <a:lvl3pPr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3pPr>
            <a:lvl4pPr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4pPr>
            <a:lvl5pPr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9pPr>
          </a:lstStyle>
          <a:p>
            <a:pPr lvl="0" algn="just">
              <a:defRPr/>
            </a:pPr>
            <a:r>
              <a:rPr lang="en-GB" altLang="it-IT" sz="2000" b="0" dirty="0" smtClean="0">
                <a:solidFill>
                  <a:schemeClr val="tx1"/>
                </a:solidFill>
              </a:rPr>
              <a:t>“Feel” the inertia of a virtual body connected to the </a:t>
            </a:r>
            <a:r>
              <a:rPr lang="en-GB" altLang="it-IT" sz="2000" b="0" dirty="0" err="1" smtClean="0">
                <a:solidFill>
                  <a:schemeClr val="tx1"/>
                </a:solidFill>
              </a:rPr>
              <a:t>vHIP</a:t>
            </a:r>
            <a:r>
              <a:rPr lang="en-GB" altLang="it-IT" sz="2000" b="0" dirty="0" smtClean="0">
                <a:solidFill>
                  <a:schemeClr val="tx1"/>
                </a:solidFill>
              </a:rPr>
              <a:t>.</a:t>
            </a:r>
          </a:p>
          <a:p>
            <a:pPr lvl="0" algn="just">
              <a:defRPr/>
            </a:pPr>
            <a:endParaRPr lang="en-GB" altLang="it-IT" sz="2000" b="0" dirty="0" smtClean="0">
              <a:solidFill>
                <a:schemeClr val="tx1"/>
              </a:solidFill>
            </a:endParaRPr>
          </a:p>
          <a:p>
            <a:pPr marL="342900" lvl="0" indent="-342900" algn="just">
              <a:buFont typeface="Arial" panose="020B0604020202020204" pitchFamily="34" charset="0"/>
              <a:buChar char="•"/>
              <a:defRPr/>
            </a:pPr>
            <a:r>
              <a:rPr lang="en-GB" altLang="it-IT" sz="2000" b="0" dirty="0" smtClean="0">
                <a:solidFill>
                  <a:schemeClr val="tx1"/>
                </a:solidFill>
              </a:rPr>
              <a:t>Typical of position/position teleoperation schemes.</a:t>
            </a:r>
          </a:p>
          <a:p>
            <a:pPr marL="342900" lvl="0" indent="-342900" algn="just">
              <a:buFont typeface="Arial" panose="020B0604020202020204" pitchFamily="34" charset="0"/>
              <a:buChar char="•"/>
              <a:defRPr/>
            </a:pPr>
            <a:endParaRPr lang="en-GB" altLang="it-IT" sz="2000" b="0" dirty="0">
              <a:solidFill>
                <a:schemeClr val="tx1"/>
              </a:solidFill>
            </a:endParaRPr>
          </a:p>
          <a:p>
            <a:pPr lvl="0" algn="just">
              <a:defRPr/>
            </a:pPr>
            <a:r>
              <a:rPr lang="en-GB" altLang="it-IT" sz="2000" b="0" dirty="0" smtClean="0">
                <a:solidFill>
                  <a:schemeClr val="tx1"/>
                </a:solidFill>
                <a:hlinkClick r:id="rId7" action="ppaction://hlinkfile"/>
              </a:rPr>
              <a:t>Example from </a:t>
            </a:r>
            <a:r>
              <a:rPr lang="en-GB" altLang="it-IT" sz="2000" b="0" dirty="0" err="1" smtClean="0">
                <a:solidFill>
                  <a:schemeClr val="tx1"/>
                </a:solidFill>
                <a:hlinkClick r:id="rId7" action="ppaction://hlinkfile"/>
              </a:rPr>
              <a:t>OpenHaptics</a:t>
            </a:r>
            <a:r>
              <a:rPr lang="en-GB" altLang="it-IT" sz="2000" b="0" dirty="0">
                <a:solidFill>
                  <a:schemeClr val="tx1"/>
                </a:solidFill>
                <a:hlinkClick r:id="rId7" action="ppaction://hlinkfile"/>
              </a:rPr>
              <a:t>: ‘</a:t>
            </a:r>
            <a:r>
              <a:rPr lang="en-GB" altLang="it-IT" sz="2000" b="0" dirty="0" err="1">
                <a:solidFill>
                  <a:schemeClr val="tx1"/>
                </a:solidFill>
                <a:hlinkClick r:id="rId7" action="ppaction://hlinkfile"/>
              </a:rPr>
              <a:t>SimpleRigidBodyDynamics</a:t>
            </a:r>
            <a:r>
              <a:rPr lang="en-GB" altLang="it-IT" sz="2000" b="0" dirty="0">
                <a:solidFill>
                  <a:schemeClr val="tx1"/>
                </a:solidFill>
                <a:hlinkClick r:id="rId7" action="ppaction://hlinkfile"/>
              </a:rPr>
              <a:t>’</a:t>
            </a:r>
            <a:endParaRPr lang="en-GB" altLang="it-IT" sz="2000" b="0" dirty="0" smtClean="0">
              <a:solidFill>
                <a:schemeClr val="tx1"/>
              </a:solidFill>
            </a:endParaRPr>
          </a:p>
        </p:txBody>
      </p:sp>
      <p:sp>
        <p:nvSpPr>
          <p:cNvPr id="30" name="Segnaposto data 4"/>
          <p:cNvSpPr>
            <a:spLocks noGrp="1"/>
          </p:cNvSpPr>
          <p:nvPr>
            <p:ph type="dt" sz="half" idx="10"/>
          </p:nvPr>
        </p:nvSpPr>
        <p:spPr>
          <a:xfrm>
            <a:off x="8523167" y="6177312"/>
            <a:ext cx="966437" cy="457200"/>
          </a:xfrm>
        </p:spPr>
        <p:txBody>
          <a:bodyPr/>
          <a:lstStyle/>
          <a:p>
            <a:r>
              <a:rPr lang="it-IT" altLang="it-IT" dirty="0" smtClean="0">
                <a:solidFill>
                  <a:schemeClr val="bg1"/>
                </a:solidFill>
                <a:latin typeface="+mj-lt"/>
              </a:rPr>
              <a:t>11/11/2016</a:t>
            </a:r>
            <a:endParaRPr lang="it-IT" altLang="it-IT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31" name="Segnaposto numero diapositiva 6"/>
          <p:cNvSpPr>
            <a:spLocks noGrp="1"/>
          </p:cNvSpPr>
          <p:nvPr>
            <p:ph type="sldNum" sz="quarter" idx="12"/>
          </p:nvPr>
        </p:nvSpPr>
        <p:spPr>
          <a:xfrm>
            <a:off x="9887244" y="6156812"/>
            <a:ext cx="1905000" cy="457200"/>
          </a:xfrm>
        </p:spPr>
        <p:txBody>
          <a:bodyPr/>
          <a:lstStyle/>
          <a:p>
            <a:r>
              <a:rPr lang="it-IT" altLang="it-IT" dirty="0" smtClean="0">
                <a:solidFill>
                  <a:schemeClr val="bg1"/>
                </a:solidFill>
                <a:latin typeface="+mj-lt"/>
              </a:rPr>
              <a:t>Page 5</a:t>
            </a:r>
            <a:endParaRPr lang="it-IT" altLang="it-IT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32" name="Segnaposto piè di pagina 5"/>
          <p:cNvSpPr>
            <a:spLocks noGrp="1"/>
          </p:cNvSpPr>
          <p:nvPr>
            <p:ph type="ftr" sz="quarter" idx="11"/>
          </p:nvPr>
        </p:nvSpPr>
        <p:spPr>
          <a:xfrm>
            <a:off x="2785050" y="6146800"/>
            <a:ext cx="4354500" cy="553984"/>
          </a:xfrm>
        </p:spPr>
        <p:txBody>
          <a:bodyPr/>
          <a:lstStyle/>
          <a:p>
            <a:r>
              <a:rPr lang="en-GB" altLang="it-IT" b="1" cap="small" spc="300" dirty="0">
                <a:solidFill>
                  <a:schemeClr val="bg1"/>
                </a:solidFill>
                <a:latin typeface="+mj-lt"/>
              </a:rPr>
              <a:t>Introduction to the </a:t>
            </a:r>
            <a:br>
              <a:rPr lang="en-GB" altLang="it-IT" b="1" cap="small" spc="300" dirty="0">
                <a:solidFill>
                  <a:schemeClr val="bg1"/>
                </a:solidFill>
                <a:latin typeface="+mj-lt"/>
              </a:rPr>
            </a:br>
            <a:r>
              <a:rPr lang="en-GB" altLang="it-IT" b="1" cap="small" spc="300" dirty="0" err="1">
                <a:solidFill>
                  <a:schemeClr val="bg1"/>
                </a:solidFill>
                <a:latin typeface="+mj-lt"/>
              </a:rPr>
              <a:t>Geomagic</a:t>
            </a:r>
            <a:r>
              <a:rPr lang="en-GB" altLang="it-IT" b="1" cap="small" spc="300" dirty="0">
                <a:solidFill>
                  <a:schemeClr val="bg1"/>
                </a:solidFill>
                <a:latin typeface="+mj-lt"/>
              </a:rPr>
              <a:t> Touch haptic device </a:t>
            </a:r>
            <a:br>
              <a:rPr lang="en-GB" altLang="it-IT" b="1" cap="small" spc="300" dirty="0">
                <a:solidFill>
                  <a:schemeClr val="bg1"/>
                </a:solidFill>
                <a:latin typeface="+mj-lt"/>
              </a:rPr>
            </a:br>
            <a:r>
              <a:rPr lang="en-GB" altLang="it-IT" b="1" cap="small" spc="300" dirty="0">
                <a:solidFill>
                  <a:schemeClr val="bg1"/>
                </a:solidFill>
                <a:latin typeface="+mj-lt"/>
              </a:rPr>
              <a:t>and the relative software libraries</a:t>
            </a:r>
            <a:endParaRPr lang="it-IT" altLang="it-IT" dirty="0">
              <a:solidFill>
                <a:schemeClr val="bg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9616334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17"/>
          <p:cNvGrpSpPr>
            <a:grpSpLocks/>
          </p:cNvGrpSpPr>
          <p:nvPr/>
        </p:nvGrpSpPr>
        <p:grpSpPr bwMode="auto">
          <a:xfrm>
            <a:off x="0" y="6045200"/>
            <a:ext cx="12189884" cy="812800"/>
            <a:chOff x="0" y="1738"/>
            <a:chExt cx="5760" cy="2582"/>
          </a:xfrm>
        </p:grpSpPr>
        <p:pic>
          <p:nvPicPr>
            <p:cNvPr id="5" name="Picture 15" descr="Fondino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2643"/>
              <a:ext cx="5760" cy="167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7" name="Picture 16" descr="fascia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316" y="1738"/>
              <a:ext cx="4444" cy="90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2" name="Rectangle 2"/>
          <p:cNvSpPr txBox="1">
            <a:spLocks noChangeArrowheads="1"/>
          </p:cNvSpPr>
          <p:nvPr/>
        </p:nvSpPr>
        <p:spPr bwMode="auto">
          <a:xfrm>
            <a:off x="1116012" y="404813"/>
            <a:ext cx="10009187" cy="5095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 rtl="0" fontAlgn="base">
              <a:spcBef>
                <a:spcPct val="0"/>
              </a:spcBef>
              <a:spcAft>
                <a:spcPct val="0"/>
              </a:spcAft>
              <a:defRPr sz="2400" b="1" kern="1200">
                <a:solidFill>
                  <a:srgbClr val="822433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2pPr>
            <a:lvl3pPr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3pPr>
            <a:lvl4pPr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4pPr>
            <a:lvl5pPr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9pPr>
          </a:lstStyle>
          <a:p>
            <a:pPr marR="0" lvl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  <a:defRPr/>
            </a:pPr>
            <a:r>
              <a:rPr kumimoji="0" lang="en-GB" altLang="it-IT" sz="2800" b="1" i="0" u="none" strike="noStrike" kern="1200" cap="small" spc="0" dirty="0" smtClean="0">
                <a:ln>
                  <a:noFill/>
                </a:ln>
                <a:solidFill>
                  <a:srgbClr val="822434"/>
                </a:solidFill>
                <a:effectLst/>
                <a:uLnTx/>
                <a:uFillTx/>
              </a:rPr>
              <a:t>Force Effects</a:t>
            </a:r>
            <a:endParaRPr kumimoji="0" lang="en-GB" altLang="it-IT" sz="2800" b="1" i="0" u="none" strike="noStrike" kern="1200" cap="small" spc="0" dirty="0" smtClean="0">
              <a:ln>
                <a:noFill/>
              </a:ln>
              <a:solidFill>
                <a:srgbClr val="822433"/>
              </a:solidFill>
              <a:effectLst/>
              <a:uLnTx/>
              <a:uFillTx/>
            </a:endParaRPr>
          </a:p>
        </p:txBody>
      </p:sp>
      <p:sp>
        <p:nvSpPr>
          <p:cNvPr id="11" name="Rectangle 2"/>
          <p:cNvSpPr txBox="1">
            <a:spLocks noChangeArrowheads="1"/>
          </p:cNvSpPr>
          <p:nvPr/>
        </p:nvSpPr>
        <p:spPr bwMode="auto">
          <a:xfrm>
            <a:off x="1116012" y="1033347"/>
            <a:ext cx="9831389" cy="226768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 rtl="0" fontAlgn="base">
              <a:spcBef>
                <a:spcPct val="0"/>
              </a:spcBef>
              <a:spcAft>
                <a:spcPct val="0"/>
              </a:spcAft>
              <a:defRPr sz="2400" b="1" kern="1200">
                <a:solidFill>
                  <a:srgbClr val="822433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2pPr>
            <a:lvl3pPr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3pPr>
            <a:lvl4pPr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4pPr>
            <a:lvl5pPr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9pPr>
          </a:lstStyle>
          <a:p>
            <a:pPr lvl="0" algn="just">
              <a:defRPr/>
            </a:pPr>
            <a:r>
              <a:rPr lang="en-GB" altLang="it-IT" sz="2000" b="0" dirty="0" smtClean="0">
                <a:solidFill>
                  <a:schemeClr val="tx1"/>
                </a:solidFill>
              </a:rPr>
              <a:t>Forces that arise from the movement in a portion of the virtual space. </a:t>
            </a:r>
          </a:p>
          <a:p>
            <a:pPr lvl="0" algn="just">
              <a:defRPr/>
            </a:pPr>
            <a:r>
              <a:rPr lang="en-GB" altLang="it-IT" sz="2000" b="0" dirty="0" smtClean="0">
                <a:solidFill>
                  <a:schemeClr val="tx1"/>
                </a:solidFill>
              </a:rPr>
              <a:t>Not linked to any virtual object.</a:t>
            </a:r>
          </a:p>
          <a:p>
            <a:pPr marL="342900" lvl="0" indent="-342900" algn="just">
              <a:buFont typeface="Arial" panose="020B0604020202020204" pitchFamily="34" charset="0"/>
              <a:buChar char="•"/>
              <a:defRPr/>
            </a:pPr>
            <a:endParaRPr lang="en-GB" altLang="it-IT" sz="1000" b="0" dirty="0" smtClean="0">
              <a:solidFill>
                <a:schemeClr val="tx1"/>
              </a:solidFill>
            </a:endParaRPr>
          </a:p>
          <a:p>
            <a:pPr marL="342900" lvl="0" indent="-342900" algn="just">
              <a:buFont typeface="Arial" panose="020B0604020202020204" pitchFamily="34" charset="0"/>
              <a:buChar char="•"/>
              <a:defRPr/>
            </a:pPr>
            <a:r>
              <a:rPr lang="en-GB" altLang="it-IT" sz="2000" b="0" dirty="0" smtClean="0">
                <a:solidFill>
                  <a:schemeClr val="tx1"/>
                </a:solidFill>
              </a:rPr>
              <a:t>Viscous friction</a:t>
            </a:r>
          </a:p>
          <a:p>
            <a:pPr marL="342900" lvl="0" indent="-342900" algn="just">
              <a:buFont typeface="Arial" panose="020B0604020202020204" pitchFamily="34" charset="0"/>
              <a:buChar char="•"/>
              <a:defRPr/>
            </a:pPr>
            <a:r>
              <a:rPr lang="en-GB" altLang="it-IT" sz="2000" b="0" dirty="0" smtClean="0">
                <a:solidFill>
                  <a:schemeClr val="tx1"/>
                </a:solidFill>
              </a:rPr>
              <a:t>Stick-slip effect</a:t>
            </a:r>
          </a:p>
          <a:p>
            <a:pPr marL="342900" lvl="0" indent="-342900" algn="just">
              <a:buFont typeface="Arial" panose="020B0604020202020204" pitchFamily="34" charset="0"/>
              <a:buChar char="•"/>
              <a:defRPr/>
            </a:pPr>
            <a:r>
              <a:rPr lang="en-GB" altLang="it-IT" sz="2000" b="0" dirty="0" smtClean="0">
                <a:solidFill>
                  <a:schemeClr val="tx1"/>
                </a:solidFill>
              </a:rPr>
              <a:t>Vibration</a:t>
            </a:r>
          </a:p>
          <a:p>
            <a:pPr lvl="0" algn="just">
              <a:defRPr/>
            </a:pPr>
            <a:endParaRPr lang="en-GB" altLang="it-IT" sz="1000" b="0" dirty="0" smtClean="0">
              <a:solidFill>
                <a:schemeClr val="tx1"/>
              </a:solidFill>
            </a:endParaRPr>
          </a:p>
          <a:p>
            <a:pPr lvl="0" algn="just">
              <a:defRPr/>
            </a:pPr>
            <a:r>
              <a:rPr lang="en-GB" altLang="it-IT" sz="2000" b="0" dirty="0" smtClean="0">
                <a:solidFill>
                  <a:schemeClr val="tx1"/>
                </a:solidFill>
                <a:hlinkClick r:id="rId4" action="ppaction://hlinkfile"/>
              </a:rPr>
              <a:t>Example from CHAI3D: ‘Effects’</a:t>
            </a:r>
            <a:endParaRPr lang="en-GB" altLang="it-IT" sz="2000" b="0" dirty="0" smtClean="0">
              <a:solidFill>
                <a:schemeClr val="tx1"/>
              </a:solidFill>
            </a:endParaRPr>
          </a:p>
        </p:txBody>
      </p:sp>
      <p:sp>
        <p:nvSpPr>
          <p:cNvPr id="26" name="Rectangle 2"/>
          <p:cNvSpPr txBox="1">
            <a:spLocks noChangeArrowheads="1"/>
          </p:cNvSpPr>
          <p:nvPr/>
        </p:nvSpPr>
        <p:spPr bwMode="auto">
          <a:xfrm>
            <a:off x="1116012" y="3337544"/>
            <a:ext cx="10009187" cy="5095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 rtl="0" fontAlgn="base">
              <a:spcBef>
                <a:spcPct val="0"/>
              </a:spcBef>
              <a:spcAft>
                <a:spcPct val="0"/>
              </a:spcAft>
              <a:defRPr sz="2400" b="1" kern="1200">
                <a:solidFill>
                  <a:srgbClr val="822433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2pPr>
            <a:lvl3pPr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3pPr>
            <a:lvl4pPr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4pPr>
            <a:lvl5pPr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9pPr>
          </a:lstStyle>
          <a:p>
            <a:pPr marR="0" lvl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  <a:defRPr/>
            </a:pPr>
            <a:r>
              <a:rPr lang="en-GB" altLang="it-IT" sz="2800" cap="small" dirty="0" smtClean="0">
                <a:solidFill>
                  <a:srgbClr val="822434"/>
                </a:solidFill>
              </a:rPr>
              <a:t>Constraints = Virtual Fixtures</a:t>
            </a:r>
            <a:endParaRPr kumimoji="0" lang="en-GB" altLang="it-IT" sz="2800" b="1" i="0" u="none" strike="noStrike" kern="1200" cap="small" spc="0" dirty="0" smtClean="0">
              <a:ln>
                <a:noFill/>
              </a:ln>
              <a:solidFill>
                <a:srgbClr val="822433"/>
              </a:solidFill>
              <a:effectLst/>
              <a:uLnTx/>
              <a:uFillTx/>
            </a:endParaRPr>
          </a:p>
        </p:txBody>
      </p:sp>
      <p:sp>
        <p:nvSpPr>
          <p:cNvPr id="27" name="Rectangle 2"/>
          <p:cNvSpPr txBox="1">
            <a:spLocks noChangeArrowheads="1"/>
          </p:cNvSpPr>
          <p:nvPr/>
        </p:nvSpPr>
        <p:spPr bwMode="auto">
          <a:xfrm>
            <a:off x="1116011" y="3890936"/>
            <a:ext cx="10009187" cy="216063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 rtl="0" fontAlgn="base">
              <a:spcBef>
                <a:spcPct val="0"/>
              </a:spcBef>
              <a:spcAft>
                <a:spcPct val="0"/>
              </a:spcAft>
              <a:defRPr sz="2400" b="1" kern="1200">
                <a:solidFill>
                  <a:srgbClr val="822433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2pPr>
            <a:lvl3pPr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3pPr>
            <a:lvl4pPr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4pPr>
            <a:lvl5pPr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9pPr>
          </a:lstStyle>
          <a:p>
            <a:pPr lvl="0" algn="just">
              <a:defRPr/>
            </a:pPr>
            <a:r>
              <a:rPr lang="en-GB" altLang="it-IT" sz="2000" b="0" dirty="0" smtClean="0">
                <a:solidFill>
                  <a:schemeClr val="tx1"/>
                </a:solidFill>
              </a:rPr>
              <a:t>Attractive/Repulsive forces that constraint the </a:t>
            </a:r>
            <a:r>
              <a:rPr lang="en-GB" altLang="it-IT" sz="2000" b="0" dirty="0" err="1" smtClean="0">
                <a:solidFill>
                  <a:schemeClr val="tx1"/>
                </a:solidFill>
              </a:rPr>
              <a:t>vHIP</a:t>
            </a:r>
            <a:r>
              <a:rPr lang="en-GB" altLang="it-IT" sz="2000" b="0" dirty="0" smtClean="0">
                <a:solidFill>
                  <a:schemeClr val="tx1"/>
                </a:solidFill>
              </a:rPr>
              <a:t> (then the HIP!) to a specific geometric region (dot, line, plane, surface) in the virtual environment. </a:t>
            </a:r>
          </a:p>
          <a:p>
            <a:pPr lvl="0" algn="just">
              <a:defRPr/>
            </a:pPr>
            <a:endParaRPr lang="en-GB" altLang="it-IT" sz="1000" b="0" dirty="0" smtClean="0">
              <a:solidFill>
                <a:schemeClr val="tx1"/>
              </a:solidFill>
            </a:endParaRPr>
          </a:p>
          <a:p>
            <a:pPr marL="342900" lvl="0" indent="-342900" algn="just">
              <a:buFont typeface="Arial" panose="020B0604020202020204" pitchFamily="34" charset="0"/>
              <a:buChar char="•"/>
              <a:defRPr/>
            </a:pPr>
            <a:r>
              <a:rPr lang="en-GB" altLang="it-IT" sz="2000" b="0" dirty="0" smtClean="0">
                <a:solidFill>
                  <a:schemeClr val="tx1"/>
                </a:solidFill>
              </a:rPr>
              <a:t>Elastic/Magnetic attraction toward a constraint</a:t>
            </a:r>
          </a:p>
          <a:p>
            <a:pPr marL="342900" lvl="0" indent="-342900" algn="just">
              <a:buFont typeface="Arial" panose="020B0604020202020204" pitchFamily="34" charset="0"/>
              <a:buChar char="•"/>
              <a:defRPr/>
            </a:pPr>
            <a:r>
              <a:rPr lang="en-GB" altLang="it-IT" sz="2000" b="0" dirty="0" smtClean="0">
                <a:solidFill>
                  <a:schemeClr val="tx1"/>
                </a:solidFill>
              </a:rPr>
              <a:t>Viscous friction in forbidden directions</a:t>
            </a:r>
          </a:p>
          <a:p>
            <a:pPr marL="342900" lvl="0" indent="-342900" algn="just">
              <a:buFont typeface="Arial" panose="020B0604020202020204" pitchFamily="34" charset="0"/>
              <a:buChar char="•"/>
              <a:defRPr/>
            </a:pPr>
            <a:endParaRPr lang="en-GB" altLang="it-IT" sz="1000" b="0" dirty="0">
              <a:solidFill>
                <a:schemeClr val="tx1"/>
              </a:solidFill>
            </a:endParaRPr>
          </a:p>
          <a:p>
            <a:pPr algn="just">
              <a:defRPr/>
            </a:pPr>
            <a:r>
              <a:rPr lang="en-GB" altLang="it-IT" sz="2000" b="0" dirty="0">
                <a:solidFill>
                  <a:schemeClr val="tx1"/>
                </a:solidFill>
                <a:hlinkClick r:id="rId5" action="ppaction://hlinkfile"/>
              </a:rPr>
              <a:t>Example from </a:t>
            </a:r>
            <a:r>
              <a:rPr lang="en-GB" altLang="it-IT" sz="2000" b="0" dirty="0" err="1" smtClean="0">
                <a:solidFill>
                  <a:schemeClr val="tx1"/>
                </a:solidFill>
                <a:hlinkClick r:id="rId5" action="ppaction://hlinkfile"/>
              </a:rPr>
              <a:t>OpenHaptics</a:t>
            </a:r>
            <a:r>
              <a:rPr lang="en-GB" altLang="it-IT" sz="2000" b="0" dirty="0" smtClean="0">
                <a:solidFill>
                  <a:schemeClr val="tx1"/>
                </a:solidFill>
                <a:hlinkClick r:id="rId5" action="ppaction://hlinkfile"/>
              </a:rPr>
              <a:t>: ‘Constraints’</a:t>
            </a:r>
            <a:endParaRPr lang="en-GB" altLang="it-IT" sz="2000" b="0" dirty="0">
              <a:solidFill>
                <a:schemeClr val="tx1"/>
              </a:solidFill>
            </a:endParaRPr>
          </a:p>
          <a:p>
            <a:pPr lvl="0" algn="just">
              <a:defRPr/>
            </a:pPr>
            <a:endParaRPr lang="en-GB" altLang="it-IT" sz="2000" b="0" dirty="0" smtClean="0">
              <a:solidFill>
                <a:schemeClr val="tx1"/>
              </a:solidFill>
            </a:endParaRPr>
          </a:p>
        </p:txBody>
      </p:sp>
      <p:sp>
        <p:nvSpPr>
          <p:cNvPr id="14" name="Segnaposto data 4"/>
          <p:cNvSpPr>
            <a:spLocks noGrp="1"/>
          </p:cNvSpPr>
          <p:nvPr>
            <p:ph type="dt" sz="half" idx="10"/>
          </p:nvPr>
        </p:nvSpPr>
        <p:spPr>
          <a:xfrm>
            <a:off x="8523167" y="6177312"/>
            <a:ext cx="966437" cy="457200"/>
          </a:xfrm>
        </p:spPr>
        <p:txBody>
          <a:bodyPr/>
          <a:lstStyle/>
          <a:p>
            <a:r>
              <a:rPr lang="it-IT" altLang="it-IT" dirty="0" smtClean="0">
                <a:solidFill>
                  <a:schemeClr val="bg1"/>
                </a:solidFill>
                <a:latin typeface="+mj-lt"/>
              </a:rPr>
              <a:t>11/11/2016</a:t>
            </a:r>
            <a:endParaRPr lang="it-IT" altLang="it-IT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5" name="Segnaposto numero diapositiva 6"/>
          <p:cNvSpPr>
            <a:spLocks noGrp="1"/>
          </p:cNvSpPr>
          <p:nvPr>
            <p:ph type="sldNum" sz="quarter" idx="12"/>
          </p:nvPr>
        </p:nvSpPr>
        <p:spPr>
          <a:xfrm>
            <a:off x="9887244" y="6156812"/>
            <a:ext cx="1905000" cy="457200"/>
          </a:xfrm>
        </p:spPr>
        <p:txBody>
          <a:bodyPr/>
          <a:lstStyle/>
          <a:p>
            <a:r>
              <a:rPr lang="it-IT" altLang="it-IT" dirty="0" smtClean="0">
                <a:solidFill>
                  <a:schemeClr val="bg1"/>
                </a:solidFill>
                <a:latin typeface="+mj-lt"/>
              </a:rPr>
              <a:t>Page 6</a:t>
            </a:r>
            <a:endParaRPr lang="it-IT" altLang="it-IT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6" name="Segnaposto piè di pagina 5"/>
          <p:cNvSpPr>
            <a:spLocks noGrp="1"/>
          </p:cNvSpPr>
          <p:nvPr>
            <p:ph type="ftr" sz="quarter" idx="11"/>
          </p:nvPr>
        </p:nvSpPr>
        <p:spPr>
          <a:xfrm>
            <a:off x="2785050" y="6146800"/>
            <a:ext cx="4354500" cy="553984"/>
          </a:xfrm>
        </p:spPr>
        <p:txBody>
          <a:bodyPr/>
          <a:lstStyle/>
          <a:p>
            <a:r>
              <a:rPr lang="en-GB" altLang="it-IT" b="1" cap="small" spc="300" dirty="0">
                <a:solidFill>
                  <a:schemeClr val="bg1"/>
                </a:solidFill>
                <a:latin typeface="+mj-lt"/>
              </a:rPr>
              <a:t>Introduction to the </a:t>
            </a:r>
            <a:br>
              <a:rPr lang="en-GB" altLang="it-IT" b="1" cap="small" spc="300" dirty="0">
                <a:solidFill>
                  <a:schemeClr val="bg1"/>
                </a:solidFill>
                <a:latin typeface="+mj-lt"/>
              </a:rPr>
            </a:br>
            <a:r>
              <a:rPr lang="en-GB" altLang="it-IT" b="1" cap="small" spc="300" dirty="0" err="1">
                <a:solidFill>
                  <a:schemeClr val="bg1"/>
                </a:solidFill>
                <a:latin typeface="+mj-lt"/>
              </a:rPr>
              <a:t>Geomagic</a:t>
            </a:r>
            <a:r>
              <a:rPr lang="en-GB" altLang="it-IT" b="1" cap="small" spc="300" dirty="0">
                <a:solidFill>
                  <a:schemeClr val="bg1"/>
                </a:solidFill>
                <a:latin typeface="+mj-lt"/>
              </a:rPr>
              <a:t> Touch haptic device </a:t>
            </a:r>
            <a:br>
              <a:rPr lang="en-GB" altLang="it-IT" b="1" cap="small" spc="300" dirty="0">
                <a:solidFill>
                  <a:schemeClr val="bg1"/>
                </a:solidFill>
                <a:latin typeface="+mj-lt"/>
              </a:rPr>
            </a:br>
            <a:r>
              <a:rPr lang="en-GB" altLang="it-IT" b="1" cap="small" spc="300" dirty="0">
                <a:solidFill>
                  <a:schemeClr val="bg1"/>
                </a:solidFill>
                <a:latin typeface="+mj-lt"/>
              </a:rPr>
              <a:t>and the relative software libraries</a:t>
            </a:r>
            <a:endParaRPr lang="it-IT" altLang="it-IT" dirty="0">
              <a:solidFill>
                <a:schemeClr val="bg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452883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17"/>
          <p:cNvGrpSpPr>
            <a:grpSpLocks/>
          </p:cNvGrpSpPr>
          <p:nvPr/>
        </p:nvGrpSpPr>
        <p:grpSpPr bwMode="auto">
          <a:xfrm>
            <a:off x="0" y="6045200"/>
            <a:ext cx="12189884" cy="812800"/>
            <a:chOff x="0" y="1738"/>
            <a:chExt cx="5760" cy="2582"/>
          </a:xfrm>
        </p:grpSpPr>
        <p:pic>
          <p:nvPicPr>
            <p:cNvPr id="5" name="Picture 15" descr="Fondino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2643"/>
              <a:ext cx="5760" cy="167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7" name="Picture 16" descr="fascia"/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316" y="1738"/>
              <a:ext cx="4444" cy="90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2" name="Rectangle 2"/>
          <p:cNvSpPr txBox="1">
            <a:spLocks noChangeArrowheads="1"/>
          </p:cNvSpPr>
          <p:nvPr/>
        </p:nvSpPr>
        <p:spPr bwMode="auto">
          <a:xfrm>
            <a:off x="1116012" y="404813"/>
            <a:ext cx="10009187" cy="5095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 rtl="0" fontAlgn="base">
              <a:spcBef>
                <a:spcPct val="0"/>
              </a:spcBef>
              <a:spcAft>
                <a:spcPct val="0"/>
              </a:spcAft>
              <a:defRPr sz="2400" b="1" kern="1200">
                <a:solidFill>
                  <a:srgbClr val="822433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2pPr>
            <a:lvl3pPr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3pPr>
            <a:lvl4pPr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4pPr>
            <a:lvl5pPr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9pPr>
          </a:lstStyle>
          <a:p>
            <a:pPr marR="0" lvl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  <a:defRPr/>
            </a:pPr>
            <a:r>
              <a:rPr kumimoji="0" lang="en-GB" altLang="it-IT" sz="2800" b="1" i="0" u="none" strike="noStrike" kern="1200" cap="small" spc="0" dirty="0" smtClean="0">
                <a:ln>
                  <a:noFill/>
                </a:ln>
                <a:solidFill>
                  <a:srgbClr val="822434"/>
                </a:solidFill>
                <a:effectLst/>
                <a:uLnTx/>
                <a:uFillTx/>
              </a:rPr>
              <a:t>Applications of Haptic Interfaces</a:t>
            </a:r>
          </a:p>
        </p:txBody>
      </p:sp>
      <p:sp>
        <p:nvSpPr>
          <p:cNvPr id="11" name="Rectangle 2"/>
          <p:cNvSpPr txBox="1">
            <a:spLocks noChangeArrowheads="1"/>
          </p:cNvSpPr>
          <p:nvPr/>
        </p:nvSpPr>
        <p:spPr bwMode="auto">
          <a:xfrm>
            <a:off x="1116012" y="1085354"/>
            <a:ext cx="5548259" cy="204982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 rtl="0" fontAlgn="base">
              <a:spcBef>
                <a:spcPct val="0"/>
              </a:spcBef>
              <a:spcAft>
                <a:spcPct val="0"/>
              </a:spcAft>
              <a:defRPr sz="2400" b="1" kern="1200">
                <a:solidFill>
                  <a:srgbClr val="822433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2pPr>
            <a:lvl3pPr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3pPr>
            <a:lvl4pPr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4pPr>
            <a:lvl5pPr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9pPr>
          </a:lstStyle>
          <a:p>
            <a:pPr marL="342900" lvl="0" indent="-342900" algn="just">
              <a:buFont typeface="Arial" panose="020B0604020202020204" pitchFamily="34" charset="0"/>
              <a:buChar char="•"/>
              <a:defRPr/>
            </a:pPr>
            <a:r>
              <a:rPr lang="en-GB" altLang="it-IT" sz="2000" b="0" dirty="0" smtClean="0">
                <a:solidFill>
                  <a:schemeClr val="tx1"/>
                </a:solidFill>
              </a:rPr>
              <a:t>Touch surfaces</a:t>
            </a:r>
          </a:p>
          <a:p>
            <a:pPr marL="342900" lvl="0" indent="-342900" algn="just">
              <a:buFont typeface="Arial" panose="020B0604020202020204" pitchFamily="34" charset="0"/>
              <a:buChar char="•"/>
              <a:defRPr/>
            </a:pPr>
            <a:r>
              <a:rPr lang="en-GB" altLang="it-IT" sz="2000" b="0" dirty="0" smtClean="0">
                <a:solidFill>
                  <a:schemeClr val="tx1"/>
                </a:solidFill>
              </a:rPr>
              <a:t>Manipulate objects (move, deform, decompose)</a:t>
            </a:r>
          </a:p>
          <a:p>
            <a:pPr marL="342900" lvl="0" indent="-342900" algn="just">
              <a:buFont typeface="Arial" panose="020B0604020202020204" pitchFamily="34" charset="0"/>
              <a:buChar char="•"/>
              <a:defRPr/>
            </a:pPr>
            <a:r>
              <a:rPr lang="en-GB" altLang="it-IT" sz="2000" b="0" dirty="0" smtClean="0">
                <a:solidFill>
                  <a:schemeClr val="tx1"/>
                </a:solidFill>
              </a:rPr>
              <a:t>Create new objects (object carving, 3D painting)</a:t>
            </a:r>
          </a:p>
          <a:p>
            <a:pPr marL="342900" lvl="0" indent="-342900" algn="just">
              <a:buFont typeface="Arial" panose="020B0604020202020204" pitchFamily="34" charset="0"/>
              <a:buChar char="•"/>
              <a:defRPr/>
            </a:pPr>
            <a:r>
              <a:rPr lang="en-GB" altLang="it-IT" sz="2000" b="0" dirty="0" smtClean="0">
                <a:solidFill>
                  <a:schemeClr val="tx1"/>
                </a:solidFill>
              </a:rPr>
              <a:t>Navigation in virtual environments</a:t>
            </a:r>
          </a:p>
          <a:p>
            <a:pPr marL="342900" lvl="0" indent="-342900" algn="just">
              <a:buFont typeface="Arial" panose="020B0604020202020204" pitchFamily="34" charset="0"/>
              <a:buChar char="•"/>
              <a:defRPr/>
            </a:pPr>
            <a:r>
              <a:rPr lang="en-GB" altLang="it-IT" sz="2000" b="0" dirty="0" smtClean="0">
                <a:solidFill>
                  <a:schemeClr val="tx1"/>
                </a:solidFill>
              </a:rPr>
              <a:t>Teleoperation of virtual or real robots</a:t>
            </a:r>
          </a:p>
          <a:p>
            <a:pPr marL="342900" lvl="0" indent="-342900" algn="just">
              <a:buFont typeface="Arial" panose="020B0604020202020204" pitchFamily="34" charset="0"/>
              <a:buChar char="•"/>
              <a:defRPr/>
            </a:pPr>
            <a:r>
              <a:rPr lang="en-GB" altLang="it-IT" sz="2000" b="0" dirty="0" smtClean="0">
                <a:solidFill>
                  <a:schemeClr val="tx1"/>
                </a:solidFill>
              </a:rPr>
              <a:t>Coordination of a team of robots</a:t>
            </a:r>
          </a:p>
        </p:txBody>
      </p:sp>
      <p:pic>
        <p:nvPicPr>
          <p:cNvPr id="2" name="applications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16012" y="3135178"/>
            <a:ext cx="4906270" cy="2757622"/>
          </a:xfrm>
          <a:prstGeom prst="rect">
            <a:avLst/>
          </a:prstGeom>
        </p:spPr>
      </p:pic>
      <p:pic>
        <p:nvPicPr>
          <p:cNvPr id="3" name="Immagine 2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85159" y="914400"/>
            <a:ext cx="4242451" cy="3252546"/>
          </a:xfrm>
          <a:prstGeom prst="rect">
            <a:avLst/>
          </a:prstGeom>
        </p:spPr>
      </p:pic>
      <p:sp>
        <p:nvSpPr>
          <p:cNvPr id="13" name="Segnaposto data 4"/>
          <p:cNvSpPr>
            <a:spLocks noGrp="1"/>
          </p:cNvSpPr>
          <p:nvPr>
            <p:ph type="dt" sz="half" idx="10"/>
          </p:nvPr>
        </p:nvSpPr>
        <p:spPr>
          <a:xfrm>
            <a:off x="8523167" y="6177312"/>
            <a:ext cx="966437" cy="457200"/>
          </a:xfrm>
        </p:spPr>
        <p:txBody>
          <a:bodyPr/>
          <a:lstStyle/>
          <a:p>
            <a:r>
              <a:rPr lang="it-IT" altLang="it-IT" dirty="0" smtClean="0">
                <a:solidFill>
                  <a:schemeClr val="bg1"/>
                </a:solidFill>
                <a:latin typeface="+mj-lt"/>
              </a:rPr>
              <a:t>11/11/2016</a:t>
            </a:r>
            <a:endParaRPr lang="it-IT" altLang="it-IT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4" name="Segnaposto numero diapositiva 6"/>
          <p:cNvSpPr>
            <a:spLocks noGrp="1"/>
          </p:cNvSpPr>
          <p:nvPr>
            <p:ph type="sldNum" sz="quarter" idx="12"/>
          </p:nvPr>
        </p:nvSpPr>
        <p:spPr>
          <a:xfrm>
            <a:off x="9887244" y="6156812"/>
            <a:ext cx="1905000" cy="457200"/>
          </a:xfrm>
        </p:spPr>
        <p:txBody>
          <a:bodyPr/>
          <a:lstStyle/>
          <a:p>
            <a:r>
              <a:rPr lang="it-IT" altLang="it-IT" dirty="0" smtClean="0">
                <a:solidFill>
                  <a:schemeClr val="bg1"/>
                </a:solidFill>
                <a:latin typeface="+mj-lt"/>
              </a:rPr>
              <a:t>Page 7</a:t>
            </a:r>
            <a:endParaRPr lang="it-IT" altLang="it-IT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5" name="Segnaposto piè di pagina 5"/>
          <p:cNvSpPr>
            <a:spLocks noGrp="1"/>
          </p:cNvSpPr>
          <p:nvPr>
            <p:ph type="ftr" sz="quarter" idx="11"/>
          </p:nvPr>
        </p:nvSpPr>
        <p:spPr>
          <a:xfrm>
            <a:off x="2785050" y="6146800"/>
            <a:ext cx="4354500" cy="553984"/>
          </a:xfrm>
        </p:spPr>
        <p:txBody>
          <a:bodyPr/>
          <a:lstStyle/>
          <a:p>
            <a:r>
              <a:rPr lang="en-GB" altLang="it-IT" b="1" cap="small" spc="300" dirty="0">
                <a:solidFill>
                  <a:schemeClr val="bg1"/>
                </a:solidFill>
                <a:latin typeface="+mj-lt"/>
              </a:rPr>
              <a:t>Introduction to the </a:t>
            </a:r>
            <a:br>
              <a:rPr lang="en-GB" altLang="it-IT" b="1" cap="small" spc="300" dirty="0">
                <a:solidFill>
                  <a:schemeClr val="bg1"/>
                </a:solidFill>
                <a:latin typeface="+mj-lt"/>
              </a:rPr>
            </a:br>
            <a:r>
              <a:rPr lang="en-GB" altLang="it-IT" b="1" cap="small" spc="300" dirty="0" err="1">
                <a:solidFill>
                  <a:schemeClr val="bg1"/>
                </a:solidFill>
                <a:latin typeface="+mj-lt"/>
              </a:rPr>
              <a:t>Geomagic</a:t>
            </a:r>
            <a:r>
              <a:rPr lang="en-GB" altLang="it-IT" b="1" cap="small" spc="300" dirty="0">
                <a:solidFill>
                  <a:schemeClr val="bg1"/>
                </a:solidFill>
                <a:latin typeface="+mj-lt"/>
              </a:rPr>
              <a:t> Touch haptic device </a:t>
            </a:r>
            <a:br>
              <a:rPr lang="en-GB" altLang="it-IT" b="1" cap="small" spc="300" dirty="0">
                <a:solidFill>
                  <a:schemeClr val="bg1"/>
                </a:solidFill>
                <a:latin typeface="+mj-lt"/>
              </a:rPr>
            </a:br>
            <a:r>
              <a:rPr lang="en-GB" altLang="it-IT" b="1" cap="small" spc="300" dirty="0">
                <a:solidFill>
                  <a:schemeClr val="bg1"/>
                </a:solidFill>
                <a:latin typeface="+mj-lt"/>
              </a:rPr>
              <a:t>and the relative software libraries</a:t>
            </a:r>
            <a:endParaRPr lang="it-IT" altLang="it-IT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6" name="Rectangle 2"/>
          <p:cNvSpPr txBox="1">
            <a:spLocks noChangeArrowheads="1"/>
          </p:cNvSpPr>
          <p:nvPr/>
        </p:nvSpPr>
        <p:spPr bwMode="auto">
          <a:xfrm>
            <a:off x="6764597" y="4548315"/>
            <a:ext cx="4483574" cy="124459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 rtl="0" fontAlgn="base">
              <a:spcBef>
                <a:spcPct val="0"/>
              </a:spcBef>
              <a:spcAft>
                <a:spcPct val="0"/>
              </a:spcAft>
              <a:defRPr sz="2400" b="1" kern="1200">
                <a:solidFill>
                  <a:srgbClr val="822433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2pPr>
            <a:lvl3pPr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3pPr>
            <a:lvl4pPr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4pPr>
            <a:lvl5pPr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9pPr>
          </a:lstStyle>
          <a:p>
            <a:pPr lvl="0" algn="just">
              <a:defRPr/>
            </a:pPr>
            <a:r>
              <a:rPr lang="en-GB" altLang="it-IT" sz="2000" b="0" dirty="0" smtClean="0">
                <a:solidFill>
                  <a:schemeClr val="tx1"/>
                </a:solidFill>
              </a:rPr>
              <a:t>Examples from CHAI3D:</a:t>
            </a:r>
          </a:p>
          <a:p>
            <a:pPr lvl="0" algn="just">
              <a:defRPr/>
            </a:pPr>
            <a:r>
              <a:rPr lang="en-GB" altLang="it-IT" sz="2000" b="0" dirty="0" smtClean="0">
                <a:solidFill>
                  <a:schemeClr val="tx1"/>
                </a:solidFill>
              </a:rPr>
              <a:t>‘</a:t>
            </a:r>
            <a:r>
              <a:rPr lang="en-GB" altLang="it-IT" sz="2000" b="0" dirty="0" smtClean="0">
                <a:solidFill>
                  <a:schemeClr val="tx1"/>
                </a:solidFill>
                <a:hlinkClick r:id="rId8" action="ppaction://hlinkfile"/>
              </a:rPr>
              <a:t>Textures</a:t>
            </a:r>
            <a:r>
              <a:rPr lang="en-GB" altLang="it-IT" sz="2000" b="0" dirty="0" smtClean="0">
                <a:solidFill>
                  <a:schemeClr val="tx1"/>
                </a:solidFill>
              </a:rPr>
              <a:t>’, ‘</a:t>
            </a:r>
            <a:r>
              <a:rPr lang="en-GB" altLang="it-IT" sz="2000" b="0" dirty="0" smtClean="0">
                <a:solidFill>
                  <a:schemeClr val="tx1"/>
                </a:solidFill>
                <a:hlinkClick r:id="rId9" action="ppaction://hlinkfile"/>
              </a:rPr>
              <a:t>Magnets</a:t>
            </a:r>
            <a:r>
              <a:rPr lang="en-GB" altLang="it-IT" sz="2000" b="0" dirty="0" smtClean="0">
                <a:solidFill>
                  <a:schemeClr val="tx1"/>
                </a:solidFill>
              </a:rPr>
              <a:t>’, ‘</a:t>
            </a:r>
            <a:r>
              <a:rPr lang="en-GB" altLang="it-IT" sz="2000" b="0" dirty="0" smtClean="0">
                <a:solidFill>
                  <a:schemeClr val="tx1"/>
                </a:solidFill>
                <a:hlinkClick r:id="rId10" action="ppaction://hlinkfile"/>
              </a:rPr>
              <a:t>Effects</a:t>
            </a:r>
            <a:r>
              <a:rPr lang="en-GB" altLang="it-IT" sz="2000" b="0" dirty="0" smtClean="0">
                <a:solidFill>
                  <a:schemeClr val="tx1"/>
                </a:solidFill>
              </a:rPr>
              <a:t>’, </a:t>
            </a:r>
          </a:p>
          <a:p>
            <a:pPr lvl="0" algn="just">
              <a:defRPr/>
            </a:pPr>
            <a:r>
              <a:rPr lang="en-GB" altLang="it-IT" sz="2000" b="0" dirty="0" smtClean="0">
                <a:solidFill>
                  <a:schemeClr val="tx1"/>
                </a:solidFill>
              </a:rPr>
              <a:t>‘</a:t>
            </a:r>
            <a:r>
              <a:rPr lang="en-GB" altLang="it-IT" sz="2000" b="0" dirty="0" smtClean="0">
                <a:solidFill>
                  <a:schemeClr val="tx1"/>
                </a:solidFill>
                <a:hlinkClick r:id="rId11" action="ppaction://hlinkfile"/>
              </a:rPr>
              <a:t>Paint</a:t>
            </a:r>
            <a:r>
              <a:rPr lang="en-GB" altLang="it-IT" sz="2000" b="0" dirty="0" smtClean="0">
                <a:solidFill>
                  <a:schemeClr val="tx1"/>
                </a:solidFill>
              </a:rPr>
              <a:t>’ , ‘</a:t>
            </a:r>
            <a:r>
              <a:rPr lang="en-GB" altLang="it-IT" sz="2000" b="0" dirty="0" smtClean="0">
                <a:solidFill>
                  <a:schemeClr val="tx1"/>
                </a:solidFill>
                <a:hlinkClick r:id="rId12" action="ppaction://hlinkfile"/>
              </a:rPr>
              <a:t>Map</a:t>
            </a:r>
            <a:r>
              <a:rPr lang="en-GB" altLang="it-IT" sz="2000" b="0" dirty="0" smtClean="0">
                <a:solidFill>
                  <a:schemeClr val="tx1"/>
                </a:solidFill>
              </a:rPr>
              <a:t>’ , ‘</a:t>
            </a:r>
            <a:r>
              <a:rPr lang="en-GB" altLang="it-IT" sz="2000" b="0" dirty="0" smtClean="0">
                <a:solidFill>
                  <a:schemeClr val="tx1"/>
                </a:solidFill>
                <a:hlinkClick r:id="rId13" action="ppaction://hlinkfile"/>
              </a:rPr>
              <a:t>Object</a:t>
            </a:r>
            <a:r>
              <a:rPr lang="en-GB" altLang="it-IT" sz="2000" b="0" dirty="0" smtClean="0">
                <a:solidFill>
                  <a:schemeClr val="tx1"/>
                </a:solidFill>
              </a:rPr>
              <a:t>’ , </a:t>
            </a:r>
            <a:r>
              <a:rPr lang="en-GB" altLang="it-IT" sz="2000" b="0" dirty="0" smtClean="0">
                <a:solidFill>
                  <a:schemeClr val="tx1"/>
                </a:solidFill>
                <a:hlinkClick r:id="rId14" action="ppaction://hlinkfile"/>
              </a:rPr>
              <a:t>’Voxel</a:t>
            </a:r>
            <a:r>
              <a:rPr lang="en-GB" altLang="it-IT" sz="2000" b="0" dirty="0" smtClean="0">
                <a:solidFill>
                  <a:schemeClr val="tx1"/>
                </a:solidFill>
              </a:rPr>
              <a:t>’</a:t>
            </a:r>
          </a:p>
          <a:p>
            <a:pPr lvl="0" algn="just">
              <a:defRPr/>
            </a:pPr>
            <a:endParaRPr lang="en-GB" altLang="it-IT" sz="2000" b="0" dirty="0" smtClean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225921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8" descr="http://www.geomagic.com/files/6214/6096/2108/touchX_old_touch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31280" y="1002666"/>
            <a:ext cx="3310845" cy="25052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4" name="Group 17"/>
          <p:cNvGrpSpPr>
            <a:grpSpLocks/>
          </p:cNvGrpSpPr>
          <p:nvPr/>
        </p:nvGrpSpPr>
        <p:grpSpPr bwMode="auto">
          <a:xfrm>
            <a:off x="0" y="6045200"/>
            <a:ext cx="12189884" cy="812800"/>
            <a:chOff x="0" y="1738"/>
            <a:chExt cx="5760" cy="2582"/>
          </a:xfrm>
        </p:grpSpPr>
        <p:pic>
          <p:nvPicPr>
            <p:cNvPr id="5" name="Picture 15" descr="Fondino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2643"/>
              <a:ext cx="5760" cy="167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7" name="Picture 16" descr="fascia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316" y="1738"/>
              <a:ext cx="4444" cy="90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2" name="Rectangle 2"/>
          <p:cNvSpPr txBox="1">
            <a:spLocks noChangeArrowheads="1"/>
          </p:cNvSpPr>
          <p:nvPr/>
        </p:nvSpPr>
        <p:spPr bwMode="auto">
          <a:xfrm>
            <a:off x="1116012" y="404813"/>
            <a:ext cx="10009187" cy="5095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 rtl="0" fontAlgn="base">
              <a:spcBef>
                <a:spcPct val="0"/>
              </a:spcBef>
              <a:spcAft>
                <a:spcPct val="0"/>
              </a:spcAft>
              <a:defRPr sz="2400" b="1" kern="1200">
                <a:solidFill>
                  <a:srgbClr val="822433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2pPr>
            <a:lvl3pPr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3pPr>
            <a:lvl4pPr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4pPr>
            <a:lvl5pPr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9pPr>
          </a:lstStyle>
          <a:p>
            <a:pPr marR="0" lvl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  <a:defRPr/>
            </a:pPr>
            <a:r>
              <a:rPr kumimoji="0" lang="en-GB" altLang="it-IT" sz="2800" b="1" i="0" u="none" strike="noStrike" kern="1200" cap="small" spc="0" dirty="0" err="1" smtClean="0">
                <a:ln>
                  <a:noFill/>
                </a:ln>
                <a:solidFill>
                  <a:srgbClr val="822434"/>
                </a:solidFill>
                <a:effectLst/>
                <a:uLnTx/>
                <a:uFillTx/>
              </a:rPr>
              <a:t>Geomagic</a:t>
            </a:r>
            <a:r>
              <a:rPr kumimoji="0" lang="en-GB" altLang="it-IT" sz="2800" b="1" i="0" u="none" strike="noStrike" kern="1200" cap="small" spc="0" dirty="0" smtClean="0">
                <a:ln>
                  <a:noFill/>
                </a:ln>
                <a:solidFill>
                  <a:srgbClr val="822434"/>
                </a:solidFill>
                <a:effectLst/>
                <a:uLnTx/>
                <a:uFillTx/>
              </a:rPr>
              <a:t> Touch</a:t>
            </a:r>
            <a:endParaRPr kumimoji="0" lang="en-GB" altLang="it-IT" sz="2800" b="1" i="0" u="none" strike="noStrike" kern="1200" cap="small" spc="0" dirty="0" smtClean="0">
              <a:ln>
                <a:noFill/>
              </a:ln>
              <a:solidFill>
                <a:srgbClr val="822433"/>
              </a:solidFill>
              <a:effectLst/>
              <a:uLnTx/>
              <a:uFillTx/>
            </a:endParaRPr>
          </a:p>
        </p:txBody>
      </p:sp>
      <p:sp>
        <p:nvSpPr>
          <p:cNvPr id="11" name="Rectangle 2"/>
          <p:cNvSpPr txBox="1">
            <a:spLocks noChangeArrowheads="1"/>
          </p:cNvSpPr>
          <p:nvPr/>
        </p:nvSpPr>
        <p:spPr bwMode="auto">
          <a:xfrm>
            <a:off x="1116012" y="3768226"/>
            <a:ext cx="4328263" cy="207014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 rtl="0" fontAlgn="base">
              <a:spcBef>
                <a:spcPct val="0"/>
              </a:spcBef>
              <a:spcAft>
                <a:spcPct val="0"/>
              </a:spcAft>
              <a:defRPr sz="2400" b="1" kern="1200">
                <a:solidFill>
                  <a:srgbClr val="822433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2pPr>
            <a:lvl3pPr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3pPr>
            <a:lvl4pPr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4pPr>
            <a:lvl5pPr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9pPr>
          </a:lstStyle>
          <a:p>
            <a:pPr marL="342900" indent="-342900" algn="just">
              <a:buFont typeface="Arial" panose="020B0604020202020204" pitchFamily="34" charset="0"/>
              <a:buChar char="•"/>
              <a:defRPr/>
            </a:pPr>
            <a:r>
              <a:rPr lang="en-GB" altLang="it-IT" sz="2000" b="0" dirty="0" err="1" smtClean="0">
                <a:solidFill>
                  <a:schemeClr val="tx1"/>
                </a:solidFill>
              </a:rPr>
              <a:t>Geomagic</a:t>
            </a:r>
            <a:r>
              <a:rPr lang="en-GB" altLang="it-IT" sz="2000" b="0" dirty="0" smtClean="0">
                <a:solidFill>
                  <a:schemeClr val="tx1"/>
                </a:solidFill>
              </a:rPr>
              <a:t> </a:t>
            </a:r>
            <a:r>
              <a:rPr lang="en-GB" altLang="it-IT" sz="2000" b="0" dirty="0">
                <a:solidFill>
                  <a:schemeClr val="tx1"/>
                </a:solidFill>
              </a:rPr>
              <a:t>Touch by 3D </a:t>
            </a:r>
            <a:r>
              <a:rPr lang="en-GB" altLang="it-IT" sz="2000" b="0" dirty="0" smtClean="0">
                <a:solidFill>
                  <a:schemeClr val="tx1"/>
                </a:solidFill>
              </a:rPr>
              <a:t>System (previously called </a:t>
            </a:r>
            <a:r>
              <a:rPr lang="en-GB" altLang="it-IT" sz="2000" b="0" dirty="0">
                <a:solidFill>
                  <a:schemeClr val="tx1"/>
                </a:solidFill>
              </a:rPr>
              <a:t>Phantom Omni by </a:t>
            </a:r>
            <a:r>
              <a:rPr lang="en-GB" altLang="it-IT" sz="2000" b="0" dirty="0" err="1">
                <a:solidFill>
                  <a:schemeClr val="tx1"/>
                </a:solidFill>
              </a:rPr>
              <a:t>SensAble</a:t>
            </a:r>
            <a:r>
              <a:rPr lang="en-GB" altLang="it-IT" sz="2000" b="0" dirty="0">
                <a:solidFill>
                  <a:schemeClr val="tx1"/>
                </a:solidFill>
              </a:rPr>
              <a:t> Technologies) </a:t>
            </a:r>
            <a:endParaRPr lang="en-GB" altLang="it-IT" sz="2000" b="0" dirty="0" smtClean="0">
              <a:solidFill>
                <a:schemeClr val="tx1"/>
              </a:solidFill>
            </a:endParaRPr>
          </a:p>
          <a:p>
            <a:pPr marL="342900" indent="-342900" algn="just">
              <a:buFont typeface="Arial" panose="020B0604020202020204" pitchFamily="34" charset="0"/>
              <a:buChar char="•"/>
              <a:defRPr/>
            </a:pPr>
            <a:r>
              <a:rPr lang="en-GB" altLang="it-IT" sz="2000" b="0" dirty="0" smtClean="0">
                <a:solidFill>
                  <a:schemeClr val="tx1"/>
                </a:solidFill>
              </a:rPr>
              <a:t>2 buttons</a:t>
            </a:r>
          </a:p>
          <a:p>
            <a:pPr marL="342900" indent="-342900" algn="just">
              <a:buFont typeface="Arial" panose="020B0604020202020204" pitchFamily="34" charset="0"/>
              <a:buChar char="•"/>
              <a:defRPr/>
            </a:pPr>
            <a:r>
              <a:rPr lang="en-GB" altLang="it-IT" sz="2000" b="0" dirty="0" smtClean="0">
                <a:solidFill>
                  <a:schemeClr val="tx1"/>
                </a:solidFill>
              </a:rPr>
              <a:t>Compatible with </a:t>
            </a:r>
            <a:r>
              <a:rPr lang="en-GB" altLang="it-IT" sz="2000" b="0" dirty="0" err="1" smtClean="0">
                <a:solidFill>
                  <a:schemeClr val="tx1"/>
                </a:solidFill>
              </a:rPr>
              <a:t>OpenHaptics</a:t>
            </a:r>
            <a:r>
              <a:rPr lang="en-GB" altLang="it-IT" sz="2000" b="0" dirty="0" smtClean="0">
                <a:solidFill>
                  <a:schemeClr val="tx1"/>
                </a:solidFill>
              </a:rPr>
              <a:t> 3.4 and CHAI3D libraries.</a:t>
            </a:r>
          </a:p>
          <a:p>
            <a:pPr marL="342900" indent="-342900" algn="just">
              <a:buFont typeface="Arial" panose="020B0604020202020204" pitchFamily="34" charset="0"/>
              <a:buChar char="•"/>
              <a:defRPr/>
            </a:pPr>
            <a:endParaRPr lang="en-GB" altLang="it-IT" sz="2000" b="0" dirty="0">
              <a:solidFill>
                <a:schemeClr val="tx1"/>
              </a:solidFill>
            </a:endParaRPr>
          </a:p>
          <a:p>
            <a:pPr lvl="0" algn="just">
              <a:defRPr/>
            </a:pPr>
            <a:endParaRPr lang="en-GB" altLang="it-IT" sz="2000" b="0" dirty="0" smtClean="0">
              <a:solidFill>
                <a:schemeClr val="tx1"/>
              </a:solidFill>
            </a:endParaRPr>
          </a:p>
        </p:txBody>
      </p:sp>
      <p:pic>
        <p:nvPicPr>
          <p:cNvPr id="3" name="Immagine 2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5499" r="4539" b="2473"/>
          <a:stretch/>
        </p:blipFill>
        <p:spPr>
          <a:xfrm>
            <a:off x="5664822" y="518361"/>
            <a:ext cx="5852145" cy="5113182"/>
          </a:xfrm>
          <a:prstGeom prst="rect">
            <a:avLst/>
          </a:prstGeom>
        </p:spPr>
      </p:pic>
      <p:sp>
        <p:nvSpPr>
          <p:cNvPr id="14" name="Segnaposto data 4"/>
          <p:cNvSpPr>
            <a:spLocks noGrp="1"/>
          </p:cNvSpPr>
          <p:nvPr>
            <p:ph type="dt" sz="half" idx="10"/>
          </p:nvPr>
        </p:nvSpPr>
        <p:spPr>
          <a:xfrm>
            <a:off x="8523167" y="6177312"/>
            <a:ext cx="966437" cy="457200"/>
          </a:xfrm>
        </p:spPr>
        <p:txBody>
          <a:bodyPr/>
          <a:lstStyle/>
          <a:p>
            <a:r>
              <a:rPr lang="it-IT" altLang="it-IT" dirty="0" smtClean="0">
                <a:solidFill>
                  <a:schemeClr val="bg1"/>
                </a:solidFill>
                <a:latin typeface="+mj-lt"/>
              </a:rPr>
              <a:t>11/11/2016</a:t>
            </a:r>
            <a:endParaRPr lang="it-IT" altLang="it-IT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5" name="Segnaposto numero diapositiva 6"/>
          <p:cNvSpPr>
            <a:spLocks noGrp="1"/>
          </p:cNvSpPr>
          <p:nvPr>
            <p:ph type="sldNum" sz="quarter" idx="12"/>
          </p:nvPr>
        </p:nvSpPr>
        <p:spPr>
          <a:xfrm>
            <a:off x="9887244" y="6156812"/>
            <a:ext cx="1905000" cy="457200"/>
          </a:xfrm>
        </p:spPr>
        <p:txBody>
          <a:bodyPr/>
          <a:lstStyle/>
          <a:p>
            <a:r>
              <a:rPr lang="it-IT" altLang="it-IT" dirty="0" smtClean="0">
                <a:solidFill>
                  <a:schemeClr val="bg1"/>
                </a:solidFill>
                <a:latin typeface="+mj-lt"/>
              </a:rPr>
              <a:t>Page 8</a:t>
            </a:r>
            <a:endParaRPr lang="it-IT" altLang="it-IT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6" name="Segnaposto piè di pagina 5"/>
          <p:cNvSpPr>
            <a:spLocks noGrp="1"/>
          </p:cNvSpPr>
          <p:nvPr>
            <p:ph type="ftr" sz="quarter" idx="11"/>
          </p:nvPr>
        </p:nvSpPr>
        <p:spPr>
          <a:xfrm>
            <a:off x="2785050" y="6146800"/>
            <a:ext cx="4354500" cy="553984"/>
          </a:xfrm>
        </p:spPr>
        <p:txBody>
          <a:bodyPr/>
          <a:lstStyle/>
          <a:p>
            <a:r>
              <a:rPr lang="en-GB" altLang="it-IT" b="1" cap="small" spc="300" dirty="0">
                <a:solidFill>
                  <a:schemeClr val="bg1"/>
                </a:solidFill>
                <a:latin typeface="+mj-lt"/>
              </a:rPr>
              <a:t>Introduction to the </a:t>
            </a:r>
            <a:br>
              <a:rPr lang="en-GB" altLang="it-IT" b="1" cap="small" spc="300" dirty="0">
                <a:solidFill>
                  <a:schemeClr val="bg1"/>
                </a:solidFill>
                <a:latin typeface="+mj-lt"/>
              </a:rPr>
            </a:br>
            <a:r>
              <a:rPr lang="en-GB" altLang="it-IT" b="1" cap="small" spc="300" dirty="0" err="1">
                <a:solidFill>
                  <a:schemeClr val="bg1"/>
                </a:solidFill>
                <a:latin typeface="+mj-lt"/>
              </a:rPr>
              <a:t>Geomagic</a:t>
            </a:r>
            <a:r>
              <a:rPr lang="en-GB" altLang="it-IT" b="1" cap="small" spc="300" dirty="0">
                <a:solidFill>
                  <a:schemeClr val="bg1"/>
                </a:solidFill>
                <a:latin typeface="+mj-lt"/>
              </a:rPr>
              <a:t> Touch haptic device </a:t>
            </a:r>
            <a:br>
              <a:rPr lang="en-GB" altLang="it-IT" b="1" cap="small" spc="300" dirty="0">
                <a:solidFill>
                  <a:schemeClr val="bg1"/>
                </a:solidFill>
                <a:latin typeface="+mj-lt"/>
              </a:rPr>
            </a:br>
            <a:r>
              <a:rPr lang="en-GB" altLang="it-IT" b="1" cap="small" spc="300" dirty="0">
                <a:solidFill>
                  <a:schemeClr val="bg1"/>
                </a:solidFill>
                <a:latin typeface="+mj-lt"/>
              </a:rPr>
              <a:t>and the relative software libraries</a:t>
            </a:r>
            <a:endParaRPr lang="it-IT" altLang="it-IT" dirty="0">
              <a:solidFill>
                <a:schemeClr val="bg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8906618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17"/>
          <p:cNvGrpSpPr>
            <a:grpSpLocks/>
          </p:cNvGrpSpPr>
          <p:nvPr/>
        </p:nvGrpSpPr>
        <p:grpSpPr bwMode="auto">
          <a:xfrm>
            <a:off x="0" y="6045200"/>
            <a:ext cx="12189884" cy="812800"/>
            <a:chOff x="0" y="1738"/>
            <a:chExt cx="5760" cy="2582"/>
          </a:xfrm>
        </p:grpSpPr>
        <p:pic>
          <p:nvPicPr>
            <p:cNvPr id="5" name="Picture 15" descr="Fondino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2643"/>
              <a:ext cx="5760" cy="167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7" name="Picture 16" descr="fascia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316" y="1738"/>
              <a:ext cx="4444" cy="90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2" name="Rectangle 2"/>
          <p:cNvSpPr txBox="1">
            <a:spLocks noChangeArrowheads="1"/>
          </p:cNvSpPr>
          <p:nvPr/>
        </p:nvSpPr>
        <p:spPr bwMode="auto">
          <a:xfrm>
            <a:off x="1116012" y="404813"/>
            <a:ext cx="10009187" cy="5095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 rtl="0" fontAlgn="base">
              <a:spcBef>
                <a:spcPct val="0"/>
              </a:spcBef>
              <a:spcAft>
                <a:spcPct val="0"/>
              </a:spcAft>
              <a:defRPr sz="2400" b="1" kern="1200">
                <a:solidFill>
                  <a:srgbClr val="822433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2pPr>
            <a:lvl3pPr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3pPr>
            <a:lvl4pPr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4pPr>
            <a:lvl5pPr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9pPr>
          </a:lstStyle>
          <a:p>
            <a:pPr marR="0" lvl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  <a:defRPr/>
            </a:pPr>
            <a:r>
              <a:rPr kumimoji="0" lang="en-GB" altLang="it-IT" sz="2800" b="1" i="0" u="none" strike="noStrike" kern="1200" cap="small" spc="0" dirty="0" err="1" smtClean="0">
                <a:ln>
                  <a:noFill/>
                </a:ln>
                <a:solidFill>
                  <a:srgbClr val="822434"/>
                </a:solidFill>
                <a:effectLst/>
                <a:uLnTx/>
                <a:uFillTx/>
              </a:rPr>
              <a:t>Geomagic</a:t>
            </a:r>
            <a:r>
              <a:rPr kumimoji="0" lang="en-GB" altLang="it-IT" sz="2800" b="1" i="0" u="none" strike="noStrike" kern="1200" cap="small" spc="0" dirty="0" smtClean="0">
                <a:ln>
                  <a:noFill/>
                </a:ln>
                <a:solidFill>
                  <a:srgbClr val="822434"/>
                </a:solidFill>
                <a:effectLst/>
                <a:uLnTx/>
                <a:uFillTx/>
              </a:rPr>
              <a:t> Touch</a:t>
            </a:r>
            <a:endParaRPr kumimoji="0" lang="en-GB" altLang="it-IT" sz="2800" b="1" i="0" u="none" strike="noStrike" kern="1200" cap="small" spc="0" dirty="0" smtClean="0">
              <a:ln>
                <a:noFill/>
              </a:ln>
              <a:solidFill>
                <a:srgbClr val="822433"/>
              </a:solidFill>
              <a:effectLst/>
              <a:uLnTx/>
              <a:uFillTx/>
            </a:endParaRPr>
          </a:p>
        </p:txBody>
      </p:sp>
      <p:pic>
        <p:nvPicPr>
          <p:cNvPr id="2" name="Immagine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4154" y="1770819"/>
            <a:ext cx="3381792" cy="2321444"/>
          </a:xfrm>
          <a:prstGeom prst="rect">
            <a:avLst/>
          </a:prstGeom>
        </p:spPr>
      </p:pic>
      <p:pic>
        <p:nvPicPr>
          <p:cNvPr id="3" name="Immagine 2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9041"/>
          <a:stretch/>
        </p:blipFill>
        <p:spPr>
          <a:xfrm>
            <a:off x="4542125" y="1602808"/>
            <a:ext cx="6723279" cy="2567422"/>
          </a:xfrm>
          <a:prstGeom prst="rect">
            <a:avLst/>
          </a:prstGeom>
        </p:spPr>
      </p:pic>
      <p:sp>
        <p:nvSpPr>
          <p:cNvPr id="6" name="CasellaDiTesto 5"/>
          <p:cNvSpPr txBox="1"/>
          <p:nvPr/>
        </p:nvSpPr>
        <p:spPr>
          <a:xfrm>
            <a:off x="5322178" y="4164066"/>
            <a:ext cx="181737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 smtClean="0"/>
              <a:t>First </a:t>
            </a:r>
            <a:r>
              <a:rPr lang="it-IT" dirty="0" err="1" smtClean="0"/>
              <a:t>three</a:t>
            </a:r>
            <a:r>
              <a:rPr lang="it-IT" dirty="0" smtClean="0"/>
              <a:t> </a:t>
            </a:r>
            <a:r>
              <a:rPr lang="it-IT" dirty="0" err="1" smtClean="0"/>
              <a:t>joints</a:t>
            </a:r>
            <a:r>
              <a:rPr lang="it-IT" dirty="0" smtClean="0"/>
              <a:t> </a:t>
            </a:r>
          </a:p>
          <a:p>
            <a:pPr algn="ctr"/>
            <a:r>
              <a:rPr lang="it-IT" dirty="0" smtClean="0"/>
              <a:t>are </a:t>
            </a:r>
            <a:r>
              <a:rPr lang="it-IT" dirty="0" err="1" smtClean="0">
                <a:solidFill>
                  <a:srgbClr val="FF0000"/>
                </a:solidFill>
              </a:rPr>
              <a:t>actuated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13" name="CasellaDiTesto 12"/>
          <p:cNvSpPr txBox="1"/>
          <p:nvPr/>
        </p:nvSpPr>
        <p:spPr>
          <a:xfrm>
            <a:off x="8277314" y="4164066"/>
            <a:ext cx="239794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 smtClean="0"/>
              <a:t>Last </a:t>
            </a:r>
            <a:r>
              <a:rPr lang="it-IT" dirty="0" err="1" smtClean="0"/>
              <a:t>three</a:t>
            </a:r>
            <a:r>
              <a:rPr lang="it-IT" dirty="0" smtClean="0"/>
              <a:t> </a:t>
            </a:r>
            <a:r>
              <a:rPr lang="it-IT" dirty="0" err="1" smtClean="0"/>
              <a:t>joints</a:t>
            </a:r>
            <a:r>
              <a:rPr lang="it-IT" dirty="0" smtClean="0"/>
              <a:t> </a:t>
            </a:r>
            <a:r>
              <a:rPr lang="it-IT" dirty="0" err="1" smtClean="0"/>
              <a:t>form</a:t>
            </a:r>
            <a:r>
              <a:rPr lang="it-IT" dirty="0" smtClean="0"/>
              <a:t> a</a:t>
            </a:r>
          </a:p>
          <a:p>
            <a:pPr algn="ctr"/>
            <a:r>
              <a:rPr lang="it-IT" dirty="0">
                <a:solidFill>
                  <a:srgbClr val="FF0000"/>
                </a:solidFill>
              </a:rPr>
              <a:t>p</a:t>
            </a:r>
            <a:r>
              <a:rPr lang="it-IT" dirty="0" smtClean="0">
                <a:solidFill>
                  <a:srgbClr val="FF0000"/>
                </a:solidFill>
              </a:rPr>
              <a:t>assive</a:t>
            </a:r>
            <a:r>
              <a:rPr lang="it-IT" dirty="0" smtClean="0"/>
              <a:t> </a:t>
            </a:r>
            <a:r>
              <a:rPr lang="it-IT" dirty="0" err="1" smtClean="0"/>
              <a:t>spherical</a:t>
            </a:r>
            <a:r>
              <a:rPr lang="it-IT" dirty="0" smtClean="0"/>
              <a:t> </a:t>
            </a:r>
            <a:r>
              <a:rPr lang="it-IT" dirty="0" err="1" smtClean="0"/>
              <a:t>wrist</a:t>
            </a:r>
            <a:endParaRPr lang="en-US" dirty="0"/>
          </a:p>
        </p:txBody>
      </p:sp>
      <p:sp>
        <p:nvSpPr>
          <p:cNvPr id="14" name="CasellaDiTesto 13"/>
          <p:cNvSpPr txBox="1"/>
          <p:nvPr/>
        </p:nvSpPr>
        <p:spPr>
          <a:xfrm>
            <a:off x="1094154" y="5095286"/>
            <a:ext cx="718316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000" dirty="0" smtClean="0"/>
              <a:t>HIP (</a:t>
            </a:r>
            <a:r>
              <a:rPr lang="it-IT" sz="2000" dirty="0" err="1" smtClean="0"/>
              <a:t>Haptic</a:t>
            </a:r>
            <a:r>
              <a:rPr lang="it-IT" sz="2000" dirty="0" smtClean="0"/>
              <a:t> Interface Point) is the center of the </a:t>
            </a:r>
            <a:r>
              <a:rPr lang="it-IT" sz="2000" dirty="0" err="1" smtClean="0"/>
              <a:t>spherical</a:t>
            </a:r>
            <a:r>
              <a:rPr lang="it-IT" sz="2000" dirty="0" smtClean="0"/>
              <a:t> </a:t>
            </a:r>
            <a:r>
              <a:rPr lang="it-IT" sz="2000" dirty="0" err="1" smtClean="0"/>
              <a:t>wrist</a:t>
            </a:r>
            <a:endParaRPr lang="en-US" sz="2000" dirty="0"/>
          </a:p>
        </p:txBody>
      </p:sp>
      <p:sp>
        <p:nvSpPr>
          <p:cNvPr id="15" name="Segnaposto data 4"/>
          <p:cNvSpPr>
            <a:spLocks noGrp="1"/>
          </p:cNvSpPr>
          <p:nvPr>
            <p:ph type="dt" sz="half" idx="10"/>
          </p:nvPr>
        </p:nvSpPr>
        <p:spPr>
          <a:xfrm>
            <a:off x="8523167" y="6177312"/>
            <a:ext cx="966437" cy="457200"/>
          </a:xfrm>
        </p:spPr>
        <p:txBody>
          <a:bodyPr/>
          <a:lstStyle/>
          <a:p>
            <a:r>
              <a:rPr lang="it-IT" altLang="it-IT" dirty="0" smtClean="0">
                <a:solidFill>
                  <a:schemeClr val="bg1"/>
                </a:solidFill>
                <a:latin typeface="+mj-lt"/>
              </a:rPr>
              <a:t>11/11/2016</a:t>
            </a:r>
            <a:endParaRPr lang="it-IT" altLang="it-IT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6" name="Segnaposto numero diapositiva 6"/>
          <p:cNvSpPr>
            <a:spLocks noGrp="1"/>
          </p:cNvSpPr>
          <p:nvPr>
            <p:ph type="sldNum" sz="quarter" idx="12"/>
          </p:nvPr>
        </p:nvSpPr>
        <p:spPr>
          <a:xfrm>
            <a:off x="9887244" y="6156812"/>
            <a:ext cx="1905000" cy="457200"/>
          </a:xfrm>
        </p:spPr>
        <p:txBody>
          <a:bodyPr/>
          <a:lstStyle/>
          <a:p>
            <a:r>
              <a:rPr lang="it-IT" altLang="it-IT" dirty="0" smtClean="0">
                <a:solidFill>
                  <a:schemeClr val="bg1"/>
                </a:solidFill>
                <a:latin typeface="+mj-lt"/>
              </a:rPr>
              <a:t>Page 9</a:t>
            </a:r>
            <a:endParaRPr lang="it-IT" altLang="it-IT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7" name="Segnaposto piè di pagina 5"/>
          <p:cNvSpPr>
            <a:spLocks noGrp="1"/>
          </p:cNvSpPr>
          <p:nvPr>
            <p:ph type="ftr" sz="quarter" idx="11"/>
          </p:nvPr>
        </p:nvSpPr>
        <p:spPr>
          <a:xfrm>
            <a:off x="2785050" y="6146800"/>
            <a:ext cx="4354500" cy="553984"/>
          </a:xfrm>
        </p:spPr>
        <p:txBody>
          <a:bodyPr/>
          <a:lstStyle/>
          <a:p>
            <a:r>
              <a:rPr lang="en-GB" altLang="it-IT" b="1" cap="small" spc="300" dirty="0">
                <a:solidFill>
                  <a:schemeClr val="bg1"/>
                </a:solidFill>
                <a:latin typeface="+mj-lt"/>
              </a:rPr>
              <a:t>Introduction to the </a:t>
            </a:r>
            <a:br>
              <a:rPr lang="en-GB" altLang="it-IT" b="1" cap="small" spc="300" dirty="0">
                <a:solidFill>
                  <a:schemeClr val="bg1"/>
                </a:solidFill>
                <a:latin typeface="+mj-lt"/>
              </a:rPr>
            </a:br>
            <a:r>
              <a:rPr lang="en-GB" altLang="it-IT" b="1" cap="small" spc="300" dirty="0" err="1">
                <a:solidFill>
                  <a:schemeClr val="bg1"/>
                </a:solidFill>
                <a:latin typeface="+mj-lt"/>
              </a:rPr>
              <a:t>Geomagic</a:t>
            </a:r>
            <a:r>
              <a:rPr lang="en-GB" altLang="it-IT" b="1" cap="small" spc="300" dirty="0">
                <a:solidFill>
                  <a:schemeClr val="bg1"/>
                </a:solidFill>
                <a:latin typeface="+mj-lt"/>
              </a:rPr>
              <a:t> Touch haptic device </a:t>
            </a:r>
            <a:br>
              <a:rPr lang="en-GB" altLang="it-IT" b="1" cap="small" spc="300" dirty="0">
                <a:solidFill>
                  <a:schemeClr val="bg1"/>
                </a:solidFill>
                <a:latin typeface="+mj-lt"/>
              </a:rPr>
            </a:br>
            <a:r>
              <a:rPr lang="en-GB" altLang="it-IT" b="1" cap="small" spc="300" dirty="0">
                <a:solidFill>
                  <a:schemeClr val="bg1"/>
                </a:solidFill>
                <a:latin typeface="+mj-lt"/>
              </a:rPr>
              <a:t>and the relative software libraries</a:t>
            </a:r>
            <a:endParaRPr lang="it-IT" altLang="it-IT" dirty="0">
              <a:solidFill>
                <a:schemeClr val="bg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6438581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4294</TotalTime>
  <Words>1924</Words>
  <Application>Microsoft Office PowerPoint</Application>
  <PresentationFormat>Widescreen</PresentationFormat>
  <Paragraphs>288</Paragraphs>
  <Slides>21</Slides>
  <Notes>1</Notes>
  <HiddenSlides>0</HiddenSlides>
  <MMClips>1</MMClips>
  <ScaleCrop>false</ScaleCrop>
  <HeadingPairs>
    <vt:vector size="6" baseType="variant">
      <vt:variant>
        <vt:lpstr>Caratteri utilizzati</vt:lpstr>
      </vt:variant>
      <vt:variant>
        <vt:i4>4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21</vt:i4>
      </vt:variant>
    </vt:vector>
  </HeadingPairs>
  <TitlesOfParts>
    <vt:vector size="26" baseType="lpstr">
      <vt:lpstr>Arial</vt:lpstr>
      <vt:lpstr>Calibri</vt:lpstr>
      <vt:lpstr>Calibri Light</vt:lpstr>
      <vt:lpstr>Cambria Math</vt:lpstr>
      <vt:lpstr>Tema di Office</vt:lpstr>
      <vt:lpstr>Introduction to the  Geomagic Touch haptic device  and the relative software libraries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Open Information Extraction from the Web</dc:title>
  <dc:creator>Irvin Aloise</dc:creator>
  <cp:keywords>IA;Sapienza;CNN;Transfer Learning; DAN</cp:keywords>
  <cp:lastModifiedBy>Irvin Aloise</cp:lastModifiedBy>
  <cp:revision>383</cp:revision>
  <dcterms:created xsi:type="dcterms:W3CDTF">2015-11-28T09:41:06Z</dcterms:created>
  <dcterms:modified xsi:type="dcterms:W3CDTF">2016-11-10T14:45:44Z</dcterms:modified>
</cp:coreProperties>
</file>

<file path=docProps/thumbnail.jpeg>
</file>